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5"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Merriweather" panose="020B0604020202020204" charset="0"/>
      <p:regular r:id="rId32"/>
      <p:bold r:id="rId33"/>
      <p:italic r:id="rId34"/>
      <p:boldItalic r:id="rId35"/>
    </p:embeddedFont>
    <p:embeddedFont>
      <p:font typeface="Nunito"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780"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im.landscapetoolbox.org/data-collection/field-samplin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usu.edu/buglab/Content/SWM_WRSA_2Feb2015_NoAnimation.pdf"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632f7e8b3e_0_19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g632f7e8b3e_0_1966:notes"/>
          <p:cNvSpPr txBox="1">
            <a:spLocks noGrp="1"/>
          </p:cNvSpPr>
          <p:nvPr>
            <p:ph type="body" idx="1"/>
          </p:nvPr>
        </p:nvSpPr>
        <p:spPr>
          <a:xfrm>
            <a:off x="685801" y="4343401"/>
            <a:ext cx="5486400" cy="4114800"/>
          </a:xfrm>
          <a:prstGeom prst="rect">
            <a:avLst/>
          </a:prstGeom>
          <a:noFill/>
          <a:ln>
            <a:noFill/>
          </a:ln>
        </p:spPr>
        <p:txBody>
          <a:bodyPr spcFirstLastPara="1" wrap="square" lIns="91275" tIns="91275" rIns="91275" bIns="91275" anchor="t" anchorCtr="0">
            <a:noAutofit/>
          </a:bodyPr>
          <a:lstStyle/>
          <a:p>
            <a:pPr marL="0" marR="0" lvl="0" indent="0" algn="l" rtl="0">
              <a:spcBef>
                <a:spcPts val="0"/>
              </a:spcBef>
              <a:spcAft>
                <a:spcPts val="0"/>
              </a:spcAft>
              <a:buClr>
                <a:schemeClr val="dk1"/>
              </a:buClr>
              <a:buSzPts val="1400"/>
              <a:buFont typeface="Arial"/>
              <a:buNone/>
            </a:pPr>
            <a:r>
              <a:rPr lang="en"/>
              <a:t/>
            </a:r>
            <a:br>
              <a:rPr lang="en"/>
            </a:br>
            <a:r>
              <a:rPr lang="en"/>
              <a:t/>
            </a:r>
            <a:br>
              <a:rPr lang="en"/>
            </a:br>
            <a:r>
              <a:rPr lang="en"/>
              <a:t>Justin introduces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7068b69813_0_772:notes"/>
          <p:cNvSpPr txBox="1">
            <a:spLocks noGrp="1"/>
          </p:cNvSpPr>
          <p:nvPr>
            <p:ph type="body" idx="1"/>
          </p:nvPr>
        </p:nvSpPr>
        <p:spPr>
          <a:xfrm>
            <a:off x="685800" y="4343401"/>
            <a:ext cx="5486400" cy="4114800"/>
          </a:xfrm>
          <a:prstGeom prst="rect">
            <a:avLst/>
          </a:prstGeom>
          <a:noFill/>
          <a:ln>
            <a:noFill/>
          </a:ln>
        </p:spPr>
        <p:txBody>
          <a:bodyPr spcFirstLastPara="1" wrap="square" lIns="91275" tIns="91275" rIns="91275" bIns="91275" anchor="t" anchorCtr="0">
            <a:noAutofit/>
          </a:bodyPr>
          <a:lstStyle/>
          <a:p>
            <a:pPr marL="0" lvl="0" indent="0" algn="l" rtl="0">
              <a:spcBef>
                <a:spcPts val="0"/>
              </a:spcBef>
              <a:spcAft>
                <a:spcPts val="0"/>
              </a:spcAft>
              <a:buClr>
                <a:schemeClr val="dk1"/>
              </a:buClr>
              <a:buSzPts val="1400"/>
              <a:buFont typeface="Arial"/>
              <a:buNone/>
            </a:pPr>
            <a:r>
              <a:rPr lang="en" dirty="0"/>
              <a:t>It’s important to mention that we aren’t trying to monitor an entire wetland or lentic areas, but rather  monitoring trends or condition of a specific location within a system. </a:t>
            </a:r>
            <a:endParaRPr dirty="0"/>
          </a:p>
          <a:p>
            <a:pPr marL="0" lvl="0" indent="0" algn="l" rtl="0">
              <a:spcBef>
                <a:spcPts val="0"/>
              </a:spcBef>
              <a:spcAft>
                <a:spcPts val="0"/>
              </a:spcAft>
              <a:buClr>
                <a:schemeClr val="dk1"/>
              </a:buClr>
              <a:buSzPts val="1400"/>
              <a:buFont typeface="Arial"/>
              <a:buNone/>
            </a:pPr>
            <a:r>
              <a:rPr lang="en" dirty="0"/>
              <a:t/>
            </a:r>
            <a:br>
              <a:rPr lang="en" dirty="0"/>
            </a:br>
            <a:r>
              <a:rPr lang="en" dirty="0"/>
              <a:t>Since the protocol encompasses a variety of systems there’s no one size fits all for laying out monitoring plots. </a:t>
            </a:r>
            <a:br>
              <a:rPr lang="en" dirty="0"/>
            </a:br>
            <a:endParaRPr dirty="0"/>
          </a:p>
          <a:p>
            <a:pPr marL="0" lvl="0" indent="0" algn="l" rtl="0">
              <a:spcBef>
                <a:spcPts val="0"/>
              </a:spcBef>
              <a:spcAft>
                <a:spcPts val="0"/>
              </a:spcAft>
              <a:buClr>
                <a:schemeClr val="dk1"/>
              </a:buClr>
              <a:buSzPts val="1400"/>
              <a:buFont typeface="Arial"/>
              <a:buNone/>
            </a:pPr>
            <a:r>
              <a:rPr lang="en" dirty="0"/>
              <a:t>The preferred method is the Spoke Laypout which consists of three 25 m transects in a peace sign. But, we offer alternatives since not every system will fit a spoke.</a:t>
            </a:r>
            <a:br>
              <a:rPr lang="en" dirty="0"/>
            </a:br>
            <a:r>
              <a:rPr lang="en" dirty="0"/>
              <a:t/>
            </a:r>
            <a:br>
              <a:rPr lang="en" dirty="0"/>
            </a:br>
            <a:r>
              <a:rPr lang="en" dirty="0"/>
              <a:t>Transition- once the designated area has been defined there are a variety of indicators that can be collected. </a:t>
            </a:r>
            <a:endParaRPr dirty="0"/>
          </a:p>
        </p:txBody>
      </p:sp>
      <p:sp>
        <p:nvSpPr>
          <p:cNvPr id="152" name="Google Shape;152;g7068b69813_0_7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63f98d327d_3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63f98d327d_3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algn="l" rtl="0">
              <a:lnSpc>
                <a:spcPct val="115000"/>
              </a:lnSpc>
              <a:spcBef>
                <a:spcPts val="0"/>
              </a:spcBef>
              <a:spcAft>
                <a:spcPts val="0"/>
              </a:spcAft>
              <a:buNone/>
            </a:pPr>
            <a:r>
              <a:rPr lang="en"/>
              <a:t>Soils and Hydrology are fundamental components of lentic systems, but are hard to “monitor”. </a:t>
            </a:r>
            <a:br>
              <a:rPr lang="en"/>
            </a:br>
            <a:r>
              <a:rPr lang="en"/>
              <a:t>Vegetation can act as a surrogate of both since it expresses under the conditions created by soils and hydrology, so that’s really where our main focus of the protocol lies.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7068b69813_0_961:notes"/>
          <p:cNvSpPr txBox="1">
            <a:spLocks noGrp="1"/>
          </p:cNvSpPr>
          <p:nvPr>
            <p:ph type="body" idx="1"/>
          </p:nvPr>
        </p:nvSpPr>
        <p:spPr>
          <a:xfrm>
            <a:off x="685801" y="4344025"/>
            <a:ext cx="5486400" cy="4114500"/>
          </a:xfrm>
          <a:prstGeom prst="rect">
            <a:avLst/>
          </a:prstGeom>
          <a:noFill/>
          <a:ln>
            <a:noFill/>
          </a:ln>
        </p:spPr>
        <p:txBody>
          <a:bodyPr spcFirstLastPara="1" wrap="square" lIns="89450" tIns="89450" rIns="89450" bIns="89450" anchor="ctr" anchorCtr="0">
            <a:noAutofit/>
          </a:bodyPr>
          <a:lstStyle/>
          <a:p>
            <a:pPr marL="0" lvl="0" indent="0" algn="l" rtl="0">
              <a:spcBef>
                <a:spcPts val="0"/>
              </a:spcBef>
              <a:spcAft>
                <a:spcPts val="0"/>
              </a:spcAft>
              <a:buClr>
                <a:schemeClr val="dk1"/>
              </a:buClr>
              <a:buSzPts val="1400"/>
              <a:buFont typeface="Arial"/>
              <a:buNone/>
            </a:pPr>
            <a:r>
              <a:rPr lang="en" sz="1400"/>
              <a:t>Since these systems are complex we have a variety of indicators we can collect. </a:t>
            </a:r>
            <a:endParaRPr sz="1400"/>
          </a:p>
          <a:p>
            <a:pPr marL="0" lvl="0" indent="0" algn="l" rtl="0">
              <a:spcBef>
                <a:spcPts val="0"/>
              </a:spcBef>
              <a:spcAft>
                <a:spcPts val="0"/>
              </a:spcAft>
              <a:buClr>
                <a:schemeClr val="dk1"/>
              </a:buClr>
              <a:buSzPts val="1400"/>
              <a:buFont typeface="Arial"/>
              <a:buNone/>
            </a:pPr>
            <a:endParaRPr sz="1400"/>
          </a:p>
          <a:p>
            <a:pPr marL="0" lvl="0" indent="0" algn="l" rtl="0">
              <a:spcBef>
                <a:spcPts val="0"/>
              </a:spcBef>
              <a:spcAft>
                <a:spcPts val="0"/>
              </a:spcAft>
              <a:buClr>
                <a:schemeClr val="dk1"/>
              </a:buClr>
              <a:buSzPts val="1400"/>
              <a:buFont typeface="Arial"/>
              <a:buNone/>
            </a:pPr>
            <a:r>
              <a:rPr lang="en" sz="1400"/>
              <a:t>I’m going to discuss a few of these a little more in depth. </a:t>
            </a:r>
            <a:br>
              <a:rPr lang="en" sz="1400"/>
            </a:br>
            <a:endParaRPr sz="1400"/>
          </a:p>
        </p:txBody>
      </p:sp>
      <p:sp>
        <p:nvSpPr>
          <p:cNvPr id="219" name="Google Shape;219;g7068b69813_0_9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63d2655980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63d2655980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Our core indicators are applicable across many different ecosystems and can be applied widespread because of fundamental management objectives. </a:t>
            </a:r>
            <a:endParaRPr sz="1400"/>
          </a:p>
          <a:p>
            <a:pPr marL="0" lvl="0" indent="0" algn="l" rtl="0">
              <a:spcBef>
                <a:spcPts val="0"/>
              </a:spcBef>
              <a:spcAft>
                <a:spcPts val="0"/>
              </a:spcAft>
              <a:buNone/>
            </a:pPr>
            <a:endParaRPr sz="1400"/>
          </a:p>
          <a:p>
            <a:pPr marL="0" lvl="0" indent="0" algn="l" rtl="0">
              <a:spcBef>
                <a:spcPts val="0"/>
              </a:spcBef>
              <a:spcAft>
                <a:spcPts val="0"/>
              </a:spcAft>
              <a:buNone/>
            </a:pPr>
            <a:r>
              <a:rPr lang="en" sz="1400"/>
              <a:t>Species Inventory</a:t>
            </a:r>
            <a:endParaRPr sz="1400"/>
          </a:p>
          <a:p>
            <a:pPr marL="0" lvl="0" indent="0" algn="l" rtl="0">
              <a:spcBef>
                <a:spcPts val="0"/>
              </a:spcBef>
              <a:spcAft>
                <a:spcPts val="0"/>
              </a:spcAft>
              <a:buNone/>
            </a:pPr>
            <a:r>
              <a:rPr lang="en" sz="1400"/>
              <a:t/>
            </a:r>
            <a:br>
              <a:rPr lang="en" sz="1400"/>
            </a:br>
            <a:r>
              <a:rPr lang="en"/>
              <a:t>Line Point intercept for vegetation cover every .5 meter along transect.</a:t>
            </a:r>
            <a:endParaRPr/>
          </a:p>
          <a:p>
            <a:pPr marL="0" lvl="0" indent="0" algn="l" rtl="0">
              <a:spcBef>
                <a:spcPts val="0"/>
              </a:spcBef>
              <a:spcAft>
                <a:spcPts val="0"/>
              </a:spcAft>
              <a:buNone/>
            </a:pPr>
            <a:endParaRPr/>
          </a:p>
          <a:p>
            <a:pPr marL="0" lvl="0" indent="0" algn="l" rtl="0">
              <a:spcBef>
                <a:spcPts val="0"/>
              </a:spcBef>
              <a:spcAft>
                <a:spcPts val="0"/>
              </a:spcAft>
              <a:buNone/>
            </a:pPr>
            <a:r>
              <a:rPr lang="en"/>
              <a:t> Height of vegetation, depth of litter and water every 2.5 m along transect.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63d2655980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63d2655980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covariate indicators aren’t meant to monitor condition and trend but rather to characterize sites for the purpose of classification, stratification, or determination of potential natural condition. </a:t>
            </a:r>
            <a:endParaRPr/>
          </a:p>
          <a:p>
            <a:pPr marL="0" lvl="0" indent="0" algn="l" rtl="0">
              <a:spcBef>
                <a:spcPts val="0"/>
              </a:spcBef>
              <a:spcAft>
                <a:spcPts val="0"/>
              </a:spcAft>
              <a:buNone/>
            </a:pPr>
            <a:endParaRPr/>
          </a:p>
          <a:p>
            <a:pPr marL="0" lvl="0" indent="0" algn="l" rtl="0">
              <a:spcBef>
                <a:spcPts val="0"/>
              </a:spcBef>
              <a:spcAft>
                <a:spcPts val="0"/>
              </a:spcAft>
              <a:buNone/>
            </a:pPr>
            <a:r>
              <a:rPr lang="en"/>
              <a:t>Hydrology makes wetlands! Clear indicators like surface water aren’t always present, especially in the arid west</a:t>
            </a:r>
            <a:endParaRPr/>
          </a:p>
          <a:p>
            <a:pPr marL="0" lvl="0" indent="0" algn="l" rtl="0">
              <a:spcBef>
                <a:spcPts val="0"/>
              </a:spcBef>
              <a:spcAft>
                <a:spcPts val="0"/>
              </a:spcAft>
              <a:buNone/>
            </a:pPr>
            <a:r>
              <a:rPr lang="en"/>
              <a:t/>
            </a:r>
            <a:br>
              <a:rPr lang="en"/>
            </a:br>
            <a:r>
              <a:rPr lang="en"/>
              <a:t>We dig a 50 cm soil pit to characterize the color and soil horizons, looking for hydric soil indicators.Which aids in understanding longer term hydrologic conditions.  </a:t>
            </a:r>
            <a:endParaRPr/>
          </a:p>
          <a:p>
            <a:pPr marL="0" lvl="0" indent="0" algn="l" rtl="0">
              <a:spcBef>
                <a:spcPts val="0"/>
              </a:spcBef>
              <a:spcAft>
                <a:spcPts val="0"/>
              </a:spcAft>
              <a:buNone/>
            </a:pPr>
            <a:endParaRPr/>
          </a:p>
          <a:p>
            <a:pPr marL="0" lvl="0" indent="0" algn="l" rtl="0">
              <a:spcBef>
                <a:spcPts val="0"/>
              </a:spcBef>
              <a:spcAft>
                <a:spcPts val="0"/>
              </a:spcAft>
              <a:buNone/>
            </a:pPr>
            <a:r>
              <a:rPr lang="en"/>
              <a:t>In relation to that, describe the site hydrology identify dominant water sources, seasonality which can also aid in classification.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a:t>.</a:t>
            </a:r>
            <a:br>
              <a:rPr lang="en"/>
            </a:b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63d2655980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63d2655980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400" dirty="0"/>
              <a:t>We’ve added annual use</a:t>
            </a:r>
            <a:endParaRPr sz="1400" dirty="0"/>
          </a:p>
          <a:p>
            <a:pPr marL="0" lvl="0" indent="0" algn="l" rtl="0">
              <a:lnSpc>
                <a:spcPct val="115000"/>
              </a:lnSpc>
              <a:spcBef>
                <a:spcPts val="0"/>
              </a:spcBef>
              <a:spcAft>
                <a:spcPts val="0"/>
              </a:spcAft>
              <a:buNone/>
            </a:pPr>
            <a:r>
              <a:rPr lang="en" sz="1400" dirty="0"/>
              <a:t>monitoring is conducted to evaluate utilization of these areas by ungulate species..</a:t>
            </a:r>
            <a:br>
              <a:rPr lang="en" sz="1400" dirty="0"/>
            </a:br>
            <a:r>
              <a:rPr lang="en" sz="1400" dirty="0"/>
              <a:t/>
            </a:r>
            <a:br>
              <a:rPr lang="en" sz="1400" dirty="0"/>
            </a:br>
            <a:r>
              <a:rPr lang="en" sz="1400" dirty="0"/>
              <a:t>It’s unique that we have included annual use indicators in addition to core and contingent indicators. </a:t>
            </a:r>
            <a:endParaRPr sz="1400" dirty="0"/>
          </a:p>
          <a:p>
            <a:pPr marL="0" lvl="0" indent="0" algn="l" rtl="0">
              <a:lnSpc>
                <a:spcPct val="115000"/>
              </a:lnSpc>
              <a:spcBef>
                <a:spcPts val="0"/>
              </a:spcBef>
              <a:spcAft>
                <a:spcPts val="0"/>
              </a:spcAft>
              <a:buNone/>
            </a:pPr>
            <a:r>
              <a:rPr lang="en" sz="1400" dirty="0"/>
              <a:t>This arises from a desire to link causation to condition— through collecting use data in the same location and at the same time as the condition data.</a:t>
            </a:r>
            <a:endParaRPr sz="1400" dirty="0"/>
          </a:p>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70664cd7ed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70664cd7ed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Indicator that is new- not taken from already existing BLM protocol is looking at hummocks. </a:t>
            </a:r>
            <a:endParaRPr/>
          </a:p>
          <a:p>
            <a:pPr marL="0" lvl="0" indent="0" algn="l" rtl="0">
              <a:spcBef>
                <a:spcPts val="0"/>
              </a:spcBef>
              <a:spcAft>
                <a:spcPts val="0"/>
              </a:spcAft>
              <a:buNone/>
            </a:pPr>
            <a:endParaRPr/>
          </a:p>
          <a:p>
            <a:pPr marL="0" lvl="0" indent="0" algn="l" rtl="0">
              <a:spcBef>
                <a:spcPts val="0"/>
              </a:spcBef>
              <a:spcAft>
                <a:spcPts val="0"/>
              </a:spcAft>
              <a:buNone/>
            </a:pPr>
            <a:r>
              <a:rPr lang="en"/>
              <a:t>Hummocks or pedestal formations can be created in softer soils naturally from freeze and thaw in the winter, but often times can be exaggerated from ungulate use. </a:t>
            </a:r>
            <a:br>
              <a:rPr lang="en"/>
            </a:br>
            <a:r>
              <a:rPr lang="en"/>
              <a:t/>
            </a:r>
            <a:br>
              <a:rPr lang="en"/>
            </a:br>
            <a:r>
              <a:rPr lang="en"/>
              <a:t>We’re concerned about these formations because they can lead to wetland degredation from soil compaction, erosion, and some formation of channels that can lead to the draining of wetland. </a:t>
            </a:r>
            <a:br>
              <a:rPr lang="en"/>
            </a:br>
            <a:r>
              <a:rPr lang="en"/>
              <a:t/>
            </a:r>
            <a:br>
              <a:rPr lang="en"/>
            </a:br>
            <a:r>
              <a:rPr lang="en"/>
              <a:t>Right now we measure the angle and % vegetation cover of hummock, so we can monitor changes or improvements over time. </a:t>
            </a:r>
            <a:endParaRPr/>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705a6f7204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705a6f7204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last indicator I’m going to discuss is also new to BLM. </a:t>
            </a:r>
            <a:br>
              <a:rPr lang="en"/>
            </a:br>
            <a:r>
              <a:rPr lang="en"/>
              <a:t/>
            </a:r>
            <a:br>
              <a:rPr lang="en"/>
            </a:br>
            <a:r>
              <a:rPr lang="en"/>
              <a:t>The Human stressor evaluation form is a relatively rapid assessment of major land uses and stressors within and around a monitoring plot. </a:t>
            </a:r>
            <a:endParaRPr/>
          </a:p>
          <a:p>
            <a:pPr marL="0" lvl="0" indent="0" algn="l" rtl="0">
              <a:spcBef>
                <a:spcPts val="0"/>
              </a:spcBef>
              <a:spcAft>
                <a:spcPts val="0"/>
              </a:spcAft>
              <a:buNone/>
            </a:pPr>
            <a:r>
              <a:rPr lang="en"/>
              <a:t>There is a checklist of stressors  that we then define their scope of stressor  ( % of an area affected by a threat) and the severity (degree of degradation at different areas). </a:t>
            </a:r>
            <a:endParaRPr/>
          </a:p>
          <a:p>
            <a:pPr marL="0" lvl="0" indent="0" algn="l" rtl="0">
              <a:spcBef>
                <a:spcPts val="0"/>
              </a:spcBef>
              <a:spcAft>
                <a:spcPts val="0"/>
              </a:spcAft>
              <a:buNone/>
            </a:pPr>
            <a:endParaRPr/>
          </a:p>
          <a:p>
            <a:pPr marL="0" lvl="0" indent="0" algn="l" rtl="0">
              <a:spcBef>
                <a:spcPts val="0"/>
              </a:spcBef>
              <a:spcAft>
                <a:spcPts val="0"/>
              </a:spcAft>
              <a:buNone/>
            </a:pPr>
            <a:r>
              <a:rPr lang="en"/>
              <a:t>This helps to get an idea of the degree of disturbance or potential disturbance to an area. </a:t>
            </a:r>
            <a:br>
              <a:rPr lang="en"/>
            </a:br>
            <a:r>
              <a:rPr lang="en"/>
              <a:t/>
            </a:r>
            <a:br>
              <a:rPr lang="en"/>
            </a:br>
            <a:r>
              <a:rPr lang="en"/>
              <a:t>Currently we are evaluating if this is something that might be better utilized by natural resourves specialists instead of having technicians make some of these calls in the field. </a:t>
            </a:r>
            <a:br>
              <a:rPr lang="en"/>
            </a:br>
            <a:r>
              <a:rPr lang="en"/>
              <a:t/>
            </a:r>
            <a:br>
              <a:rPr lang="en"/>
            </a:br>
            <a:r>
              <a:rPr lang="en"/>
              <a:t>This is in the pilot/protoype. There is some discussion on if having technicians make those calls is appropriate.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6235b54fe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6235b54fe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now that we discussed indicators of the protocol. </a:t>
            </a:r>
            <a:endParaRPr/>
          </a:p>
          <a:p>
            <a:pPr marL="0" lvl="0" indent="0" algn="l" rtl="0">
              <a:spcBef>
                <a:spcPts val="0"/>
              </a:spcBef>
              <a:spcAft>
                <a:spcPts val="0"/>
              </a:spcAft>
              <a:buNone/>
            </a:pPr>
            <a:endParaRPr/>
          </a:p>
          <a:p>
            <a:pPr marL="0" lvl="0" indent="0" algn="l" rtl="0">
              <a:spcBef>
                <a:spcPts val="0"/>
              </a:spcBef>
              <a:spcAft>
                <a:spcPts val="0"/>
              </a:spcAft>
              <a:buNone/>
            </a:pPr>
            <a:r>
              <a:rPr lang="en"/>
              <a:t>This year was our pilot project. Goal- Testing the protocol on the ground for the first time and seeing how it can be implemented or holds up in a diversity of lentic systems. </a:t>
            </a:r>
            <a:endParaRPr/>
          </a:p>
          <a:p>
            <a:pPr marL="0" lvl="0" indent="0" algn="l" rtl="0">
              <a:spcBef>
                <a:spcPts val="0"/>
              </a:spcBef>
              <a:spcAft>
                <a:spcPts val="0"/>
              </a:spcAft>
              <a:buNone/>
            </a:pPr>
            <a:endParaRPr/>
          </a:p>
          <a:p>
            <a:pPr marL="0" lvl="0" indent="0" algn="l" rtl="0">
              <a:spcBef>
                <a:spcPts val="0"/>
              </a:spcBef>
              <a:spcAft>
                <a:spcPts val="0"/>
              </a:spcAft>
              <a:buNone/>
            </a:pPr>
            <a:r>
              <a:rPr lang="en"/>
              <a:t>We had a crew based in Colorado and one in Utah. </a:t>
            </a:r>
            <a:br>
              <a:rPr lang="en"/>
            </a:br>
            <a:r>
              <a:rPr lang="en"/>
              <a:t>             </a:t>
            </a:r>
            <a:br>
              <a:rPr lang="en"/>
            </a:b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6235b54fe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6235b54fe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We started by randomly selecting 300 points across BLM land in UT that were wetland areas mapped by the national wetland inventory.. </a:t>
            </a:r>
            <a:endParaRPr/>
          </a:p>
          <a:p>
            <a:pPr marL="0" lvl="0" indent="0" algn="l" rtl="0">
              <a:spcBef>
                <a:spcPts val="0"/>
              </a:spcBef>
              <a:spcAft>
                <a:spcPts val="0"/>
              </a:spcAft>
              <a:buNone/>
            </a:pPr>
            <a:endParaRPr/>
          </a:p>
          <a:p>
            <a:pPr marL="0" lvl="0" indent="0" algn="l" rtl="0">
              <a:spcBef>
                <a:spcPts val="0"/>
              </a:spcBef>
              <a:spcAft>
                <a:spcPts val="0"/>
              </a:spcAft>
              <a:buNone/>
            </a:pPr>
            <a:r>
              <a:rPr lang="en"/>
              <a:t>From that 300 we went through a rigorous office evaluation to define sites that would be sampleable. </a:t>
            </a:r>
            <a:br>
              <a:rPr lang="en"/>
            </a:b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705a6f7204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705a6f7204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6235b54fe2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6235b54fe2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Office rejection of the first 100 points was extremely high. The evaluation consisted of. </a:t>
            </a:r>
            <a:endParaRPr/>
          </a:p>
          <a:p>
            <a:pPr marL="0" lvl="0" indent="0" algn="l" rtl="0">
              <a:spcBef>
                <a:spcPts val="0"/>
              </a:spcBef>
              <a:spcAft>
                <a:spcPts val="0"/>
              </a:spcAft>
              <a:buNone/>
            </a:pPr>
            <a:endParaRPr/>
          </a:p>
          <a:p>
            <a:pPr marL="0" lvl="0" indent="0" algn="l" rtl="0">
              <a:spcBef>
                <a:spcPts val="0"/>
              </a:spcBef>
              <a:spcAft>
                <a:spcPts val="0"/>
              </a:spcAft>
              <a:buNone/>
            </a:pPr>
            <a:r>
              <a:rPr lang="en"/>
              <a:t>We couldn’t stick with the random design this year. Because of the amount of rejections needed we had to shift, to still work towards to goal of this project- testing the protocol on the ground. ** </a:t>
            </a:r>
            <a:br>
              <a:rPr lang="en"/>
            </a:br>
            <a:r>
              <a:rPr lang="en"/>
              <a:t/>
            </a:r>
            <a:br>
              <a:rPr lang="en"/>
            </a:br>
            <a:r>
              <a:rPr lang="en"/>
              <a:t>Because these areas in NWI are largely overmapped. </a:t>
            </a:r>
            <a:endParaRPr/>
          </a:p>
          <a:p>
            <a:pPr marL="0" lvl="0" indent="0" algn="l" rtl="0">
              <a:spcBef>
                <a:spcPts val="0"/>
              </a:spcBef>
              <a:spcAft>
                <a:spcPts val="0"/>
              </a:spcAft>
              <a:buNone/>
            </a:pPr>
            <a:endParaRPr/>
          </a:p>
          <a:p>
            <a:pPr marL="0" lvl="0" indent="0" algn="l" rtl="0">
              <a:spcBef>
                <a:spcPts val="0"/>
              </a:spcBef>
              <a:spcAft>
                <a:spcPts val="0"/>
              </a:spcAft>
              <a:buNone/>
            </a:pPr>
            <a:r>
              <a:rPr lang="en"/>
              <a:t> What is our criteria for moving a random point so that overall its still statistically valid. So from that we picked the most likely random sites to be sampled.</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7068b69813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7068b69813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There were times that the office evaluation looked reasonable. Google earth photos, aerial imagery, perennial vegetation..;.. Then our crew would get on the ground and it could look like this. </a:t>
            </a:r>
            <a:endParaRPr/>
          </a:p>
          <a:p>
            <a:pPr marL="0" lvl="0" indent="0" algn="l" rtl="0">
              <a:spcBef>
                <a:spcPts val="0"/>
              </a:spcBef>
              <a:spcAft>
                <a:spcPts val="0"/>
              </a:spcAft>
              <a:buNone/>
            </a:pPr>
            <a:r>
              <a:rPr lang="en"/>
              <a:t/>
            </a:r>
            <a:br>
              <a:rPr lang="en"/>
            </a:br>
            <a:r>
              <a:rPr lang="en"/>
              <a:t>*Learned a lot from this. rejection criteria in the office and field is still being developed. </a:t>
            </a:r>
            <a:br>
              <a:rPr lang="en"/>
            </a:b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7579d52311_2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7579d52311_2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Even though we had some rejections we were still able to sample. We added 12 targeted sites. </a:t>
            </a:r>
            <a:br>
              <a:rPr lang="en"/>
            </a:br>
            <a:r>
              <a:rPr lang="en"/>
              <a:t/>
            </a:r>
            <a:br>
              <a:rPr lang="en"/>
            </a:br>
            <a:r>
              <a:rPr lang="en"/>
              <a:t>Sampled 23 wetlands with 6 rejects. </a:t>
            </a:r>
            <a:endParaRPr/>
          </a:p>
          <a:p>
            <a:pPr marL="0" lvl="0" indent="0" algn="l" rtl="0">
              <a:spcBef>
                <a:spcPts val="0"/>
              </a:spcBef>
              <a:spcAft>
                <a:spcPts val="0"/>
              </a:spcAft>
              <a:buNone/>
            </a:pPr>
            <a:endParaRPr/>
          </a:p>
          <a:p>
            <a:pPr marL="0" lvl="0" indent="0" algn="l" rtl="0">
              <a:spcBef>
                <a:spcPts val="0"/>
              </a:spcBef>
              <a:spcAft>
                <a:spcPts val="0"/>
              </a:spcAft>
              <a:buNone/>
            </a:pPr>
            <a:r>
              <a:rPr lang="en"/>
              <a:t>And now……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7579d52311_2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7579d52311_2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Putting it all together. </a:t>
            </a:r>
            <a:endParaRPr/>
          </a:p>
          <a:p>
            <a:pPr marL="0" lvl="0" indent="0" algn="l" rtl="0">
              <a:spcBef>
                <a:spcPts val="0"/>
              </a:spcBef>
              <a:spcAft>
                <a:spcPts val="0"/>
              </a:spcAft>
              <a:buNone/>
            </a:pPr>
            <a:endParaRPr/>
          </a:p>
          <a:p>
            <a:pPr marL="0" lvl="0" indent="0" algn="l" rtl="0">
              <a:spcBef>
                <a:spcPts val="0"/>
              </a:spcBef>
              <a:spcAft>
                <a:spcPts val="0"/>
              </a:spcAft>
              <a:buNone/>
            </a:pPr>
            <a:r>
              <a:rPr lang="en"/>
              <a:t>Figuring out how we’re analyzing indicators and ways that the data can be integrated and utilized within BLM, </a:t>
            </a:r>
            <a:endParaRPr/>
          </a:p>
          <a:p>
            <a:pPr marL="0" lvl="0" indent="0" algn="l" rtl="0">
              <a:spcBef>
                <a:spcPts val="0"/>
              </a:spcBef>
              <a:spcAft>
                <a:spcPts val="0"/>
              </a:spcAft>
              <a:buNone/>
            </a:pPr>
            <a:endParaRPr/>
          </a:p>
          <a:p>
            <a:pPr marL="0" lvl="0" indent="0" algn="l" rtl="0">
              <a:spcBef>
                <a:spcPts val="0"/>
              </a:spcBef>
              <a:spcAft>
                <a:spcPts val="0"/>
              </a:spcAft>
              <a:buNone/>
            </a:pPr>
            <a:r>
              <a:rPr lang="en"/>
              <a:t>Reviewing the methods, looking at efficiency and user variability. </a:t>
            </a:r>
            <a:endParaRPr/>
          </a:p>
          <a:p>
            <a:pPr marL="0" lvl="0" indent="0" algn="l" rtl="0">
              <a:spcBef>
                <a:spcPts val="0"/>
              </a:spcBef>
              <a:spcAft>
                <a:spcPts val="0"/>
              </a:spcAft>
              <a:buNone/>
            </a:pPr>
            <a:r>
              <a:rPr lang="en"/>
              <a:t/>
            </a:r>
            <a:br>
              <a:rPr lang="en"/>
            </a:br>
            <a:r>
              <a:rPr lang="en"/>
              <a:t>In addition taking all of that information to help us make edits to the protocol for next season. </a:t>
            </a:r>
            <a:endParaRPr/>
          </a:p>
          <a:p>
            <a:pPr marL="0" lvl="0" indent="0" algn="l" rtl="0">
              <a:spcBef>
                <a:spcPts val="0"/>
              </a:spcBef>
              <a:spcAft>
                <a:spcPts val="0"/>
              </a:spcAft>
              <a:buNone/>
            </a:pPr>
            <a:endParaRPr/>
          </a:p>
          <a:p>
            <a:pPr marL="0" lvl="0" indent="0" algn="l" rtl="0">
              <a:spcBef>
                <a:spcPts val="0"/>
              </a:spcBef>
              <a:spcAft>
                <a:spcPts val="0"/>
              </a:spcAft>
              <a:buNone/>
            </a:pPr>
            <a:r>
              <a:rPr lang="en"/>
              <a:t>**We are really in the early stages of this.  Huge work in progress. </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6235b54fe2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9" name="Google Shape;349;g6235b54fe2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Next Year! </a:t>
            </a:r>
            <a:br>
              <a:rPr lang="en"/>
            </a:br>
            <a:r>
              <a:rPr lang="en"/>
              <a:t/>
            </a:r>
            <a:br>
              <a:rPr lang="en"/>
            </a:br>
            <a:r>
              <a:rPr lang="en"/>
              <a:t>Questions.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7061dba15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7061dba15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t>Lacking in the agency of having good botanical backgrounds and knowledge. It’s been a missing link for sometime in Utah. It’s really important for this protocol, that this is a really needed skillset which is why CNHP can work. </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632f7e8b3e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632f7e8b3e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Overall AIM Strategy: Standardized approach to monitoring</a:t>
            </a:r>
            <a:endParaRPr sz="10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Promote integrated, cross-program resource inventory, assessment and monitoring at multiple scales of management</a:t>
            </a:r>
            <a:endParaRPr sz="10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Collect consistent, comparable and quantitative monitoring data to understand renewable resource condition and trend</a:t>
            </a:r>
            <a:endParaRPr sz="1000">
              <a:solidFill>
                <a:schemeClr val="dk2"/>
              </a:solidFill>
            </a:endParaRPr>
          </a:p>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632f7e8b3e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632f7e8b3e_0_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rPr>
              <a:t>AIM program primarily focuses on collecting CONSISTENT, COMPARABLE (standardized) data across vast LANDSCAPES</a:t>
            </a:r>
            <a:endParaRPr sz="10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200">
                <a:solidFill>
                  <a:schemeClr val="dk1"/>
                </a:solidFill>
              </a:rPr>
              <a:t>Collect consistent, comparable and quantitative monitoring data to understand renewable resource condition and trend</a:t>
            </a:r>
            <a:endParaRPr sz="12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Overall AIM Strategy:</a:t>
            </a:r>
            <a:endParaRPr sz="10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Promote integrated, cross-program resource inventory, assessment and monitoring at multiple scales of management</a:t>
            </a:r>
            <a:endParaRPr sz="1000">
              <a:solidFill>
                <a:schemeClr val="dk1"/>
              </a:solidFill>
            </a:endParaRPr>
          </a:p>
          <a:p>
            <a:pPr marL="0" lvl="0" indent="0" algn="l" rtl="0">
              <a:spcBef>
                <a:spcPts val="0"/>
              </a:spcBef>
              <a:spcAft>
                <a:spcPts val="0"/>
              </a:spcAft>
              <a:buNone/>
            </a:pPr>
            <a:endParaRPr sz="1000">
              <a:solidFill>
                <a:schemeClr val="dk1"/>
              </a:solidFill>
            </a:endParaRPr>
          </a:p>
          <a:p>
            <a:pPr marL="0" lvl="0" indent="0" algn="l" rtl="0">
              <a:spcBef>
                <a:spcPts val="0"/>
              </a:spcBef>
              <a:spcAft>
                <a:spcPts val="0"/>
              </a:spcAft>
              <a:buNone/>
            </a:pPr>
            <a:r>
              <a:rPr lang="en" sz="1000">
                <a:solidFill>
                  <a:schemeClr val="dk1"/>
                </a:solidFill>
              </a:rPr>
              <a:t>Collect consistent, comparable and quantitative monitoring data to understand renewable resource condition and trend</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63f98d327d_3_6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63f98d327d_3_6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Currently lotic and terrestrial implement both forms of monitoring and lentic has the potential to incorporate both as well* </a:t>
            </a:r>
            <a:br>
              <a:rPr lang="en"/>
            </a:br>
            <a:r>
              <a:rPr lang="en"/>
              <a:t/>
            </a:r>
            <a:br>
              <a:rPr lang="en"/>
            </a:br>
            <a:r>
              <a:rPr lang="en"/>
              <a:t>Principles the same as lotic and lentic.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632f7e8b3e_0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632f7e8b3e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Terrestrial and Lotic AIM protocols are well established and being used. 20,000 Terrestrial and 2500 lotic sites have been visited across all BLM lands </a:t>
            </a:r>
            <a:endParaRPr/>
          </a:p>
          <a:p>
            <a:pPr marL="0" lvl="0" indent="0" algn="l" rtl="0">
              <a:spcBef>
                <a:spcPts val="0"/>
              </a:spcBef>
              <a:spcAft>
                <a:spcPts val="0"/>
              </a:spcAft>
              <a:buNone/>
            </a:pPr>
            <a:endParaRPr/>
          </a:p>
          <a:p>
            <a:pPr marL="0" lvl="0" indent="0" algn="l" rtl="0">
              <a:spcBef>
                <a:spcPts val="0"/>
              </a:spcBef>
              <a:spcAft>
                <a:spcPts val="0"/>
              </a:spcAft>
              <a:buNone/>
            </a:pPr>
            <a:r>
              <a:rPr lang="en"/>
              <a:t>Photo source: </a:t>
            </a:r>
            <a:endParaRPr/>
          </a:p>
          <a:p>
            <a:pPr marL="0" lvl="0" indent="0" algn="l" rtl="0">
              <a:spcBef>
                <a:spcPts val="0"/>
              </a:spcBef>
              <a:spcAft>
                <a:spcPts val="0"/>
              </a:spcAft>
              <a:buNone/>
            </a:pPr>
            <a:r>
              <a:rPr lang="en" u="sng">
                <a:solidFill>
                  <a:schemeClr val="hlink"/>
                </a:solidFill>
                <a:hlinkClick r:id="rId3"/>
              </a:rPr>
              <a:t>https://aim.landscapetoolbox.org/data-collection/field-sampling/</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4"/>
              </a:rPr>
              <a:t>http://www.usu.edu/buglab/Content/SWM_WRSA_2Feb2015_NoAnimation.pdf</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632f7e8b3e_0_7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632f7e8b3e_0_7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 protocol observes complexities of these areas. </a:t>
            </a:r>
            <a:endParaRPr/>
          </a:p>
          <a:p>
            <a:pPr marL="0" lvl="0" indent="0" algn="l" rtl="0">
              <a:spcBef>
                <a:spcPts val="0"/>
              </a:spcBef>
              <a:spcAft>
                <a:spcPts val="0"/>
              </a:spcAft>
              <a:buNone/>
            </a:pPr>
            <a:r>
              <a:rPr lang="en"/>
              <a:t/>
            </a:r>
            <a:br>
              <a:rPr lang="en"/>
            </a:br>
            <a:r>
              <a:rPr lang="en"/>
              <a:t>Lentic-wetland-riparian areas cover only 1% of BLM land, but their ecosystem services are so important.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7061dba152_1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7061dba152_1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 interagency effort with BLM, USFS, CNHP to create a draft protocol. It was completed in April of 2018. </a:t>
            </a:r>
            <a:endParaRPr dirty="0"/>
          </a:p>
          <a:p>
            <a:pPr marL="0" lvl="0" indent="0" algn="l" rtl="0">
              <a:spcBef>
                <a:spcPts val="0"/>
              </a:spcBef>
              <a:spcAft>
                <a:spcPts val="0"/>
              </a:spcAft>
              <a:buNone/>
            </a:pPr>
            <a:r>
              <a:rPr lang="en" dirty="0"/>
              <a:t/>
            </a:r>
            <a:br>
              <a:rPr lang="en" dirty="0"/>
            </a:br>
            <a:r>
              <a:rPr lang="en" dirty="0"/>
              <a:t>Many of the methods were adapted from other existing BLM protocols. </a:t>
            </a:r>
            <a:br>
              <a:rPr lang="en" dirty="0"/>
            </a:br>
            <a:endParaRPr dirty="0"/>
          </a:p>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632f7e8b3e_0_32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632f7e8b3e_0_32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This procol is meant for a variety of different systems, wetland, riparian, lentic systems. Which includes wet meadows, floodplains springs etc.. </a:t>
            </a:r>
            <a:br>
              <a:rPr lang="en" dirty="0"/>
            </a:br>
            <a:r>
              <a:rPr lang="en" dirty="0"/>
              <a:t/>
            </a:r>
            <a:br>
              <a:rPr lang="en" dirty="0"/>
            </a:br>
            <a:r>
              <a:rPr lang="en" dirty="0"/>
              <a:t>Evidence of hydric soils, hydrophtic vegetation, and some degree of regular inundation or saturation. </a:t>
            </a:r>
            <a:br>
              <a:rPr lang="en" dirty="0"/>
            </a:br>
            <a:endParaRPr dirty="0"/>
          </a:p>
          <a:p>
            <a:pPr marL="0" lvl="0" indent="0" algn="l" rtl="0">
              <a:spcBef>
                <a:spcPts val="0"/>
              </a:spcBef>
              <a:spcAft>
                <a:spcPts val="0"/>
              </a:spcAft>
              <a:buNone/>
            </a:pPr>
            <a:r>
              <a:rPr lang="en" dirty="0"/>
              <a:t>This protocol isn’t intended for aquatic environments its intended for transitional zones. *Water depth only excludes portions of lentic areas with deep water, not the entire lentic area.   For example, a lake can’t be sampled, but the lentic fringes can.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The minimum size is 300m2. </a:t>
            </a:r>
            <a:br>
              <a:rPr lang="en" dirty="0"/>
            </a:br>
            <a:r>
              <a:rPr lang="en" dirty="0"/>
              <a:t/>
            </a:r>
            <a:br>
              <a:rPr lang="en" dirty="0"/>
            </a:br>
            <a:r>
              <a:rPr lang="en" dirty="0"/>
              <a:t>This means we have a large variety of systems that we can monitor with this protocol- which we have to accomodate. </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p:cSld name="AUTOLAYOUT_2">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3"/>
          <p:cNvSpPr txBox="1">
            <a:spLocks noGrp="1"/>
          </p:cNvSpPr>
          <p:nvPr>
            <p:ph type="title"/>
          </p:nvPr>
        </p:nvSpPr>
        <p:spPr>
          <a:xfrm>
            <a:off x="291875" y="406900"/>
            <a:ext cx="4813500" cy="1388700"/>
          </a:xfrm>
          <a:prstGeom prst="rect">
            <a:avLst/>
          </a:prstGeom>
          <a:noFill/>
        </p:spPr>
        <p:txBody>
          <a:bodyPr spcFirstLastPara="1" wrap="square" lIns="91425" tIns="91425" rIns="91425" bIns="91425" anchor="b" anchorCtr="0">
            <a:noAutofit/>
          </a:bodyPr>
          <a:lstStyle>
            <a:lvl1pPr lvl="0" algn="l" rtl="0">
              <a:lnSpc>
                <a:spcPct val="100000"/>
              </a:lnSpc>
              <a:spcBef>
                <a:spcPts val="0"/>
              </a:spcBef>
              <a:spcAft>
                <a:spcPts val="0"/>
              </a:spcAft>
              <a:buClr>
                <a:schemeClr val="dk1"/>
              </a:buClr>
              <a:buSzPts val="3000"/>
              <a:buNone/>
              <a:defRPr sz="3000">
                <a:solidFill>
                  <a:schemeClr val="dk1"/>
                </a:solidFill>
              </a:defRPr>
            </a:lvl1pPr>
            <a:lvl2pPr lvl="1" algn="l" rtl="0">
              <a:lnSpc>
                <a:spcPct val="100000"/>
              </a:lnSpc>
              <a:spcBef>
                <a:spcPts val="0"/>
              </a:spcBef>
              <a:spcAft>
                <a:spcPts val="0"/>
              </a:spcAft>
              <a:buClr>
                <a:schemeClr val="dk1"/>
              </a:buClr>
              <a:buSzPts val="3000"/>
              <a:buNone/>
              <a:defRPr sz="3000">
                <a:solidFill>
                  <a:schemeClr val="dk1"/>
                </a:solidFill>
              </a:defRPr>
            </a:lvl2pPr>
            <a:lvl3pPr lvl="2" algn="l" rtl="0">
              <a:lnSpc>
                <a:spcPct val="100000"/>
              </a:lnSpc>
              <a:spcBef>
                <a:spcPts val="0"/>
              </a:spcBef>
              <a:spcAft>
                <a:spcPts val="0"/>
              </a:spcAft>
              <a:buClr>
                <a:schemeClr val="dk1"/>
              </a:buClr>
              <a:buSzPts val="3000"/>
              <a:buNone/>
              <a:defRPr sz="3000">
                <a:solidFill>
                  <a:schemeClr val="dk1"/>
                </a:solidFill>
              </a:defRPr>
            </a:lvl3pPr>
            <a:lvl4pPr lvl="3" algn="l" rtl="0">
              <a:lnSpc>
                <a:spcPct val="100000"/>
              </a:lnSpc>
              <a:spcBef>
                <a:spcPts val="0"/>
              </a:spcBef>
              <a:spcAft>
                <a:spcPts val="0"/>
              </a:spcAft>
              <a:buClr>
                <a:schemeClr val="dk1"/>
              </a:buClr>
              <a:buSzPts val="3000"/>
              <a:buNone/>
              <a:defRPr sz="3000">
                <a:solidFill>
                  <a:schemeClr val="dk1"/>
                </a:solidFill>
              </a:defRPr>
            </a:lvl4pPr>
            <a:lvl5pPr lvl="4" algn="l" rtl="0">
              <a:lnSpc>
                <a:spcPct val="100000"/>
              </a:lnSpc>
              <a:spcBef>
                <a:spcPts val="0"/>
              </a:spcBef>
              <a:spcAft>
                <a:spcPts val="0"/>
              </a:spcAft>
              <a:buClr>
                <a:schemeClr val="dk1"/>
              </a:buClr>
              <a:buSzPts val="3000"/>
              <a:buNone/>
              <a:defRPr sz="3000">
                <a:solidFill>
                  <a:schemeClr val="dk1"/>
                </a:solidFill>
              </a:defRPr>
            </a:lvl5pPr>
            <a:lvl6pPr lvl="5" algn="l" rtl="0">
              <a:lnSpc>
                <a:spcPct val="100000"/>
              </a:lnSpc>
              <a:spcBef>
                <a:spcPts val="0"/>
              </a:spcBef>
              <a:spcAft>
                <a:spcPts val="0"/>
              </a:spcAft>
              <a:buClr>
                <a:schemeClr val="dk1"/>
              </a:buClr>
              <a:buSzPts val="3000"/>
              <a:buNone/>
              <a:defRPr sz="3000">
                <a:solidFill>
                  <a:schemeClr val="dk1"/>
                </a:solidFill>
              </a:defRPr>
            </a:lvl6pPr>
            <a:lvl7pPr lvl="6" algn="l" rtl="0">
              <a:lnSpc>
                <a:spcPct val="100000"/>
              </a:lnSpc>
              <a:spcBef>
                <a:spcPts val="0"/>
              </a:spcBef>
              <a:spcAft>
                <a:spcPts val="0"/>
              </a:spcAft>
              <a:buClr>
                <a:schemeClr val="dk1"/>
              </a:buClr>
              <a:buSzPts val="3000"/>
              <a:buNone/>
              <a:defRPr sz="3000">
                <a:solidFill>
                  <a:schemeClr val="dk1"/>
                </a:solidFill>
              </a:defRPr>
            </a:lvl7pPr>
            <a:lvl8pPr lvl="7" algn="l" rtl="0">
              <a:lnSpc>
                <a:spcPct val="100000"/>
              </a:lnSpc>
              <a:spcBef>
                <a:spcPts val="0"/>
              </a:spcBef>
              <a:spcAft>
                <a:spcPts val="0"/>
              </a:spcAft>
              <a:buClr>
                <a:schemeClr val="dk1"/>
              </a:buClr>
              <a:buSzPts val="3000"/>
              <a:buNone/>
              <a:defRPr sz="3000">
                <a:solidFill>
                  <a:schemeClr val="dk1"/>
                </a:solidFill>
              </a:defRPr>
            </a:lvl8pPr>
            <a:lvl9pPr lvl="8" algn="l" rtl="0">
              <a:lnSpc>
                <a:spcPct val="100000"/>
              </a:lnSpc>
              <a:spcBef>
                <a:spcPts val="0"/>
              </a:spcBef>
              <a:spcAft>
                <a:spcPts val="0"/>
              </a:spcAft>
              <a:buClr>
                <a:schemeClr val="dk1"/>
              </a:buClr>
              <a:buSzPts val="3000"/>
              <a:buNone/>
              <a:defRPr sz="3000">
                <a:solidFill>
                  <a:schemeClr val="dk1"/>
                </a:solidFill>
              </a:defRPr>
            </a:lvl9pPr>
          </a:lstStyle>
          <a:p>
            <a:endParaRPr/>
          </a:p>
        </p:txBody>
      </p:sp>
      <p:sp>
        <p:nvSpPr>
          <p:cNvPr id="53" name="Google Shape;53;p13"/>
          <p:cNvSpPr txBox="1">
            <a:spLocks noGrp="1"/>
          </p:cNvSpPr>
          <p:nvPr>
            <p:ph type="body" idx="1"/>
          </p:nvPr>
        </p:nvSpPr>
        <p:spPr>
          <a:xfrm>
            <a:off x="291975" y="1854951"/>
            <a:ext cx="4813500" cy="2577000"/>
          </a:xfrm>
          <a:prstGeom prst="rect">
            <a:avLst/>
          </a:prstGeom>
          <a:noFill/>
        </p:spPr>
        <p:txBody>
          <a:bodyPr spcFirstLastPara="1" wrap="square" lIns="91425" tIns="91425" rIns="91425" bIns="91425" anchor="t" anchorCtr="0">
            <a:noAutofit/>
          </a:bodyPr>
          <a:lstStyle>
            <a:lvl1pPr marL="457200" lvl="0" indent="-330200" algn="l" rtl="0">
              <a:lnSpc>
                <a:spcPct val="115000"/>
              </a:lnSpc>
              <a:spcBef>
                <a:spcPts val="0"/>
              </a:spcBef>
              <a:spcAft>
                <a:spcPts val="0"/>
              </a:spcAft>
              <a:buClr>
                <a:schemeClr val="dk2"/>
              </a:buClr>
              <a:buSzPts val="1600"/>
              <a:buChar char="●"/>
              <a:defRPr sz="1600">
                <a:solidFill>
                  <a:schemeClr val="dk2"/>
                </a:solidFill>
              </a:defRPr>
            </a:lvl1pPr>
            <a:lvl2pPr marL="914400" lvl="1" indent="-317500" algn="l" rtl="0">
              <a:lnSpc>
                <a:spcPct val="115000"/>
              </a:lnSpc>
              <a:spcBef>
                <a:spcPts val="1600"/>
              </a:spcBef>
              <a:spcAft>
                <a:spcPts val="0"/>
              </a:spcAft>
              <a:buClr>
                <a:schemeClr val="dk2"/>
              </a:buClr>
              <a:buSzPts val="1400"/>
              <a:buChar char="○"/>
              <a:defRPr sz="1400">
                <a:solidFill>
                  <a:schemeClr val="dk2"/>
                </a:solidFill>
              </a:defRPr>
            </a:lvl2pPr>
            <a:lvl3pPr marL="1371600" lvl="2" indent="-317500" algn="l" rtl="0">
              <a:lnSpc>
                <a:spcPct val="115000"/>
              </a:lnSpc>
              <a:spcBef>
                <a:spcPts val="1600"/>
              </a:spcBef>
              <a:spcAft>
                <a:spcPts val="0"/>
              </a:spcAft>
              <a:buClr>
                <a:schemeClr val="dk2"/>
              </a:buClr>
              <a:buSzPts val="1400"/>
              <a:buChar char="■"/>
              <a:defRPr sz="1400">
                <a:solidFill>
                  <a:schemeClr val="dk2"/>
                </a:solidFill>
              </a:defRPr>
            </a:lvl3pPr>
            <a:lvl4pPr marL="1828800" lvl="3" indent="-317500" algn="l" rtl="0">
              <a:lnSpc>
                <a:spcPct val="115000"/>
              </a:lnSpc>
              <a:spcBef>
                <a:spcPts val="1600"/>
              </a:spcBef>
              <a:spcAft>
                <a:spcPts val="0"/>
              </a:spcAft>
              <a:buClr>
                <a:schemeClr val="dk2"/>
              </a:buClr>
              <a:buSzPts val="1400"/>
              <a:buChar char="●"/>
              <a:defRPr sz="1400">
                <a:solidFill>
                  <a:schemeClr val="dk2"/>
                </a:solidFill>
              </a:defRPr>
            </a:lvl4pPr>
            <a:lvl5pPr marL="2286000" lvl="4" indent="-317500" algn="l" rtl="0">
              <a:lnSpc>
                <a:spcPct val="115000"/>
              </a:lnSpc>
              <a:spcBef>
                <a:spcPts val="1600"/>
              </a:spcBef>
              <a:spcAft>
                <a:spcPts val="0"/>
              </a:spcAft>
              <a:buClr>
                <a:schemeClr val="dk2"/>
              </a:buClr>
              <a:buSzPts val="1400"/>
              <a:buChar char="○"/>
              <a:defRPr sz="1400">
                <a:solidFill>
                  <a:schemeClr val="dk2"/>
                </a:solidFill>
              </a:defRPr>
            </a:lvl5pPr>
            <a:lvl6pPr marL="2743200" lvl="5" indent="-317500" algn="l" rtl="0">
              <a:lnSpc>
                <a:spcPct val="115000"/>
              </a:lnSpc>
              <a:spcBef>
                <a:spcPts val="1600"/>
              </a:spcBef>
              <a:spcAft>
                <a:spcPts val="0"/>
              </a:spcAft>
              <a:buClr>
                <a:schemeClr val="dk2"/>
              </a:buClr>
              <a:buSzPts val="1400"/>
              <a:buChar char="■"/>
              <a:defRPr sz="1400">
                <a:solidFill>
                  <a:schemeClr val="dk2"/>
                </a:solidFill>
              </a:defRPr>
            </a:lvl6pPr>
            <a:lvl7pPr marL="3200400" lvl="6" indent="-317500" algn="l" rtl="0">
              <a:lnSpc>
                <a:spcPct val="115000"/>
              </a:lnSpc>
              <a:spcBef>
                <a:spcPts val="1600"/>
              </a:spcBef>
              <a:spcAft>
                <a:spcPts val="0"/>
              </a:spcAft>
              <a:buClr>
                <a:schemeClr val="dk2"/>
              </a:buClr>
              <a:buSzPts val="1400"/>
              <a:buChar char="●"/>
              <a:defRPr sz="1400">
                <a:solidFill>
                  <a:schemeClr val="dk2"/>
                </a:solidFill>
              </a:defRPr>
            </a:lvl7pPr>
            <a:lvl8pPr marL="3657600" lvl="7" indent="-317500" algn="l" rtl="0">
              <a:lnSpc>
                <a:spcPct val="115000"/>
              </a:lnSpc>
              <a:spcBef>
                <a:spcPts val="1600"/>
              </a:spcBef>
              <a:spcAft>
                <a:spcPts val="0"/>
              </a:spcAft>
              <a:buClr>
                <a:schemeClr val="dk2"/>
              </a:buClr>
              <a:buSzPts val="1400"/>
              <a:buChar char="○"/>
              <a:defRPr sz="1400">
                <a:solidFill>
                  <a:schemeClr val="dk2"/>
                </a:solidFill>
              </a:defRPr>
            </a:lvl8pPr>
            <a:lvl9pPr marL="4114800" lvl="8" indent="-317500" algn="l" rtl="0">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54" name="Google Shape;54;p13"/>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rtl="0">
              <a:lnSpc>
                <a:spcPct val="100000"/>
              </a:lnSpc>
              <a:spcAft>
                <a:spcPts val="0"/>
              </a:spcAft>
              <a:buNone/>
              <a:defRPr sz="1000">
                <a:solidFill>
                  <a:schemeClr val="dk2"/>
                </a:solidFill>
              </a:defRPr>
            </a:lvl1pPr>
            <a:lvl2pPr lvl="1" algn="r" rtl="0">
              <a:lnSpc>
                <a:spcPct val="100000"/>
              </a:lnSpc>
              <a:spcAft>
                <a:spcPts val="0"/>
              </a:spcAft>
              <a:buNone/>
              <a:defRPr sz="1000">
                <a:solidFill>
                  <a:schemeClr val="dk2"/>
                </a:solidFill>
              </a:defRPr>
            </a:lvl2pPr>
            <a:lvl3pPr lvl="2" algn="r" rtl="0">
              <a:lnSpc>
                <a:spcPct val="100000"/>
              </a:lnSpc>
              <a:spcAft>
                <a:spcPts val="0"/>
              </a:spcAft>
              <a:buNone/>
              <a:defRPr sz="1000">
                <a:solidFill>
                  <a:schemeClr val="dk2"/>
                </a:solidFill>
              </a:defRPr>
            </a:lvl3pPr>
            <a:lvl4pPr lvl="3" algn="r" rtl="0">
              <a:lnSpc>
                <a:spcPct val="100000"/>
              </a:lnSpc>
              <a:spcAft>
                <a:spcPts val="0"/>
              </a:spcAft>
              <a:buNone/>
              <a:defRPr sz="1000">
                <a:solidFill>
                  <a:schemeClr val="dk2"/>
                </a:solidFill>
              </a:defRPr>
            </a:lvl4pPr>
            <a:lvl5pPr lvl="4" algn="r" rtl="0">
              <a:lnSpc>
                <a:spcPct val="100000"/>
              </a:lnSpc>
              <a:spcAft>
                <a:spcPts val="0"/>
              </a:spcAft>
              <a:buNone/>
              <a:defRPr sz="1000">
                <a:solidFill>
                  <a:schemeClr val="dk2"/>
                </a:solidFill>
              </a:defRPr>
            </a:lvl5pPr>
            <a:lvl6pPr lvl="5" algn="r" rtl="0">
              <a:lnSpc>
                <a:spcPct val="100000"/>
              </a:lnSpc>
              <a:spcAft>
                <a:spcPts val="0"/>
              </a:spcAft>
              <a:buNone/>
              <a:defRPr sz="1000">
                <a:solidFill>
                  <a:schemeClr val="dk2"/>
                </a:solidFill>
              </a:defRPr>
            </a:lvl6pPr>
            <a:lvl7pPr lvl="6" algn="r" rtl="0">
              <a:lnSpc>
                <a:spcPct val="100000"/>
              </a:lnSpc>
              <a:spcAft>
                <a:spcPts val="0"/>
              </a:spcAft>
              <a:buNone/>
              <a:defRPr sz="1000">
                <a:solidFill>
                  <a:schemeClr val="dk2"/>
                </a:solidFill>
              </a:defRPr>
            </a:lvl7pPr>
            <a:lvl8pPr lvl="7" algn="r" rtl="0">
              <a:lnSpc>
                <a:spcPct val="100000"/>
              </a:lnSpc>
              <a:spcAft>
                <a:spcPts val="0"/>
              </a:spcAft>
              <a:buNone/>
              <a:defRPr sz="1000">
                <a:solidFill>
                  <a:schemeClr val="dk2"/>
                </a:solidFill>
              </a:defRPr>
            </a:lvl8pPr>
            <a:lvl9pPr lvl="8" algn="r" rtl="0">
              <a:lnSpc>
                <a:spcPct val="100000"/>
              </a:lnSpc>
              <a:spcAft>
                <a:spcPts val="0"/>
              </a:spcAft>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2">
  <p:cSld name="AUTOLAYOUT_4">
    <p:bg>
      <p:bgPr>
        <a:solidFill>
          <a:srgbClr val="FFFFFF"/>
        </a:solidFill>
        <a:effectLst/>
      </p:bgPr>
    </p:bg>
    <p:spTree>
      <p:nvGrpSpPr>
        <p:cNvPr id="1" name="Shape 55"/>
        <p:cNvGrpSpPr/>
        <p:nvPr/>
      </p:nvGrpSpPr>
      <p:grpSpPr>
        <a:xfrm>
          <a:off x="0" y="0"/>
          <a:ext cx="0" cy="0"/>
          <a:chOff x="0" y="0"/>
          <a:chExt cx="0" cy="0"/>
        </a:xfrm>
      </p:grpSpPr>
      <p:sp>
        <p:nvSpPr>
          <p:cNvPr id="56" name="Google Shape;56;p14"/>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4"/>
          <p:cNvSpPr/>
          <p:nvPr/>
        </p:nvSpPr>
        <p:spPr>
          <a:xfrm>
            <a:off x="0" y="0"/>
            <a:ext cx="9144000" cy="3980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4"/>
          <p:cNvSpPr txBox="1">
            <a:spLocks noGrp="1"/>
          </p:cNvSpPr>
          <p:nvPr>
            <p:ph type="title"/>
          </p:nvPr>
        </p:nvSpPr>
        <p:spPr>
          <a:xfrm>
            <a:off x="838350" y="4094725"/>
            <a:ext cx="7467300" cy="962100"/>
          </a:xfrm>
          <a:prstGeom prst="rect">
            <a:avLst/>
          </a:prstGeom>
          <a:noFill/>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3200"/>
              <a:buNone/>
              <a:defRPr sz="3200">
                <a:solidFill>
                  <a:schemeClr val="dk1"/>
                </a:solidFill>
              </a:defRPr>
            </a:lvl1pPr>
            <a:lvl2pPr lvl="1" algn="ctr" rtl="0">
              <a:lnSpc>
                <a:spcPct val="100000"/>
              </a:lnSpc>
              <a:spcBef>
                <a:spcPts val="0"/>
              </a:spcBef>
              <a:spcAft>
                <a:spcPts val="0"/>
              </a:spcAft>
              <a:buClr>
                <a:schemeClr val="dk1"/>
              </a:buClr>
              <a:buSzPts val="3200"/>
              <a:buNone/>
              <a:defRPr sz="3200">
                <a:solidFill>
                  <a:schemeClr val="dk1"/>
                </a:solidFill>
              </a:defRPr>
            </a:lvl2pPr>
            <a:lvl3pPr lvl="2" algn="ctr" rtl="0">
              <a:lnSpc>
                <a:spcPct val="100000"/>
              </a:lnSpc>
              <a:spcBef>
                <a:spcPts val="0"/>
              </a:spcBef>
              <a:spcAft>
                <a:spcPts val="0"/>
              </a:spcAft>
              <a:buClr>
                <a:schemeClr val="dk1"/>
              </a:buClr>
              <a:buSzPts val="3200"/>
              <a:buNone/>
              <a:defRPr sz="3200">
                <a:solidFill>
                  <a:schemeClr val="dk1"/>
                </a:solidFill>
              </a:defRPr>
            </a:lvl3pPr>
            <a:lvl4pPr lvl="3" algn="ctr" rtl="0">
              <a:lnSpc>
                <a:spcPct val="100000"/>
              </a:lnSpc>
              <a:spcBef>
                <a:spcPts val="0"/>
              </a:spcBef>
              <a:spcAft>
                <a:spcPts val="0"/>
              </a:spcAft>
              <a:buClr>
                <a:schemeClr val="dk1"/>
              </a:buClr>
              <a:buSzPts val="3200"/>
              <a:buNone/>
              <a:defRPr sz="3200">
                <a:solidFill>
                  <a:schemeClr val="dk1"/>
                </a:solidFill>
              </a:defRPr>
            </a:lvl4pPr>
            <a:lvl5pPr lvl="4" algn="ctr" rtl="0">
              <a:lnSpc>
                <a:spcPct val="100000"/>
              </a:lnSpc>
              <a:spcBef>
                <a:spcPts val="0"/>
              </a:spcBef>
              <a:spcAft>
                <a:spcPts val="0"/>
              </a:spcAft>
              <a:buClr>
                <a:schemeClr val="dk1"/>
              </a:buClr>
              <a:buSzPts val="3200"/>
              <a:buNone/>
              <a:defRPr sz="3200">
                <a:solidFill>
                  <a:schemeClr val="dk1"/>
                </a:solidFill>
              </a:defRPr>
            </a:lvl5pPr>
            <a:lvl6pPr lvl="5" algn="ctr" rtl="0">
              <a:lnSpc>
                <a:spcPct val="100000"/>
              </a:lnSpc>
              <a:spcBef>
                <a:spcPts val="0"/>
              </a:spcBef>
              <a:spcAft>
                <a:spcPts val="0"/>
              </a:spcAft>
              <a:buClr>
                <a:schemeClr val="dk1"/>
              </a:buClr>
              <a:buSzPts val="3200"/>
              <a:buNone/>
              <a:defRPr sz="3200">
                <a:solidFill>
                  <a:schemeClr val="dk1"/>
                </a:solidFill>
              </a:defRPr>
            </a:lvl6pPr>
            <a:lvl7pPr lvl="6" algn="ctr" rtl="0">
              <a:lnSpc>
                <a:spcPct val="100000"/>
              </a:lnSpc>
              <a:spcBef>
                <a:spcPts val="0"/>
              </a:spcBef>
              <a:spcAft>
                <a:spcPts val="0"/>
              </a:spcAft>
              <a:buClr>
                <a:schemeClr val="dk1"/>
              </a:buClr>
              <a:buSzPts val="3200"/>
              <a:buNone/>
              <a:defRPr sz="3200">
                <a:solidFill>
                  <a:schemeClr val="dk1"/>
                </a:solidFill>
              </a:defRPr>
            </a:lvl7pPr>
            <a:lvl8pPr lvl="7" algn="ctr" rtl="0">
              <a:lnSpc>
                <a:spcPct val="100000"/>
              </a:lnSpc>
              <a:spcBef>
                <a:spcPts val="0"/>
              </a:spcBef>
              <a:spcAft>
                <a:spcPts val="0"/>
              </a:spcAft>
              <a:buClr>
                <a:schemeClr val="dk1"/>
              </a:buClr>
              <a:buSzPts val="3200"/>
              <a:buNone/>
              <a:defRPr sz="3200">
                <a:solidFill>
                  <a:schemeClr val="dk1"/>
                </a:solidFill>
              </a:defRPr>
            </a:lvl8pPr>
            <a:lvl9pPr lvl="8" algn="ctr" rtl="0">
              <a:lnSpc>
                <a:spcPct val="100000"/>
              </a:lnSpc>
              <a:spcBef>
                <a:spcPts val="0"/>
              </a:spcBef>
              <a:spcAft>
                <a:spcPts val="0"/>
              </a:spcAft>
              <a:buClr>
                <a:schemeClr val="dk1"/>
              </a:buClr>
              <a:buSzPts val="3200"/>
              <a:buNone/>
              <a:defRPr sz="3200">
                <a:solidFill>
                  <a:schemeClr val="dk1"/>
                </a:solidFill>
              </a:defRPr>
            </a:lvl9pPr>
          </a:lstStyle>
          <a:p>
            <a:endParaRPr/>
          </a:p>
        </p:txBody>
      </p:sp>
      <p:sp>
        <p:nvSpPr>
          <p:cNvPr id="59" name="Google Shape;59;p14"/>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rtl="0">
              <a:lnSpc>
                <a:spcPct val="100000"/>
              </a:lnSpc>
              <a:spcAft>
                <a:spcPts val="0"/>
              </a:spcAft>
              <a:buNone/>
              <a:defRPr sz="1000">
                <a:solidFill>
                  <a:schemeClr val="dk1"/>
                </a:solidFill>
              </a:defRPr>
            </a:lvl1pPr>
            <a:lvl2pPr lvl="1" algn="r" rtl="0">
              <a:lnSpc>
                <a:spcPct val="100000"/>
              </a:lnSpc>
              <a:spcAft>
                <a:spcPts val="0"/>
              </a:spcAft>
              <a:buNone/>
              <a:defRPr sz="1000">
                <a:solidFill>
                  <a:schemeClr val="dk1"/>
                </a:solidFill>
              </a:defRPr>
            </a:lvl2pPr>
            <a:lvl3pPr lvl="2" algn="r" rtl="0">
              <a:lnSpc>
                <a:spcPct val="100000"/>
              </a:lnSpc>
              <a:spcAft>
                <a:spcPts val="0"/>
              </a:spcAft>
              <a:buNone/>
              <a:defRPr sz="1000">
                <a:solidFill>
                  <a:schemeClr val="dk1"/>
                </a:solidFill>
              </a:defRPr>
            </a:lvl3pPr>
            <a:lvl4pPr lvl="3" algn="r" rtl="0">
              <a:lnSpc>
                <a:spcPct val="100000"/>
              </a:lnSpc>
              <a:spcAft>
                <a:spcPts val="0"/>
              </a:spcAft>
              <a:buNone/>
              <a:defRPr sz="1000">
                <a:solidFill>
                  <a:schemeClr val="dk1"/>
                </a:solidFill>
              </a:defRPr>
            </a:lvl4pPr>
            <a:lvl5pPr lvl="4" algn="r" rtl="0">
              <a:lnSpc>
                <a:spcPct val="100000"/>
              </a:lnSpc>
              <a:spcAft>
                <a:spcPts val="0"/>
              </a:spcAft>
              <a:buNone/>
              <a:defRPr sz="1000">
                <a:solidFill>
                  <a:schemeClr val="dk1"/>
                </a:solidFill>
              </a:defRPr>
            </a:lvl5pPr>
            <a:lvl6pPr lvl="5" algn="r" rtl="0">
              <a:lnSpc>
                <a:spcPct val="100000"/>
              </a:lnSpc>
              <a:spcAft>
                <a:spcPts val="0"/>
              </a:spcAft>
              <a:buNone/>
              <a:defRPr sz="1000">
                <a:solidFill>
                  <a:schemeClr val="dk1"/>
                </a:solidFill>
              </a:defRPr>
            </a:lvl6pPr>
            <a:lvl7pPr lvl="6" algn="r" rtl="0">
              <a:lnSpc>
                <a:spcPct val="100000"/>
              </a:lnSpc>
              <a:spcAft>
                <a:spcPts val="0"/>
              </a:spcAft>
              <a:buNone/>
              <a:defRPr sz="1000">
                <a:solidFill>
                  <a:schemeClr val="dk1"/>
                </a:solidFill>
              </a:defRPr>
            </a:lvl7pPr>
            <a:lvl8pPr lvl="7" algn="r" rtl="0">
              <a:lnSpc>
                <a:spcPct val="100000"/>
              </a:lnSpc>
              <a:spcAft>
                <a:spcPts val="0"/>
              </a:spcAft>
              <a:buNone/>
              <a:defRPr sz="1000">
                <a:solidFill>
                  <a:schemeClr val="dk1"/>
                </a:solidFill>
              </a:defRPr>
            </a:lvl8pPr>
            <a:lvl9pPr lvl="8" algn="r" rtl="0">
              <a:lnSpc>
                <a:spcPct val="100000"/>
              </a:lnSpc>
              <a:spcAft>
                <a:spcPts val="0"/>
              </a:spcAft>
              <a:buNone/>
              <a:defRPr sz="1000">
                <a:solidFill>
                  <a:schemeClr val="dk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ustom layout 1">
  <p:cSld name="AUTOLAYOUT_5">
    <p:bg>
      <p:bgPr>
        <a:solidFill>
          <a:srgbClr val="FFFFFF"/>
        </a:solidFill>
        <a:effectLst/>
      </p:bgPr>
    </p:bg>
    <p:spTree>
      <p:nvGrpSpPr>
        <p:cNvPr id="1" name="Shape 60"/>
        <p:cNvGrpSpPr/>
        <p:nvPr/>
      </p:nvGrpSpPr>
      <p:grpSpPr>
        <a:xfrm>
          <a:off x="0" y="0"/>
          <a:ext cx="0" cy="0"/>
          <a:chOff x="0" y="0"/>
          <a:chExt cx="0" cy="0"/>
        </a:xfrm>
      </p:grpSpPr>
      <p:sp>
        <p:nvSpPr>
          <p:cNvPr id="61" name="Google Shape;61;p15"/>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15"/>
          <p:cNvSpPr/>
          <p:nvPr/>
        </p:nvSpPr>
        <p:spPr>
          <a:xfrm>
            <a:off x="3389100" y="0"/>
            <a:ext cx="57549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3" name="Google Shape;63;p15"/>
          <p:cNvCxnSpPr/>
          <p:nvPr/>
        </p:nvCxnSpPr>
        <p:spPr>
          <a:xfrm>
            <a:off x="372950" y="511683"/>
            <a:ext cx="642300" cy="0"/>
          </a:xfrm>
          <a:prstGeom prst="straightConnector1">
            <a:avLst/>
          </a:prstGeom>
          <a:noFill/>
          <a:ln w="76200" cap="flat" cmpd="sng">
            <a:solidFill>
              <a:schemeClr val="accent5"/>
            </a:solidFill>
            <a:prstDash val="solid"/>
            <a:round/>
            <a:headEnd type="none" w="sm" len="sm"/>
            <a:tailEnd type="none" w="sm" len="sm"/>
          </a:ln>
        </p:spPr>
      </p:cxnSp>
      <p:sp>
        <p:nvSpPr>
          <p:cNvPr id="64" name="Google Shape;64;p15"/>
          <p:cNvSpPr txBox="1">
            <a:spLocks noGrp="1"/>
          </p:cNvSpPr>
          <p:nvPr>
            <p:ph type="title"/>
          </p:nvPr>
        </p:nvSpPr>
        <p:spPr>
          <a:xfrm>
            <a:off x="321825" y="694100"/>
            <a:ext cx="2143800" cy="3149400"/>
          </a:xfrm>
          <a:prstGeom prst="rect">
            <a:avLst/>
          </a:prstGeom>
          <a:noFill/>
        </p:spPr>
        <p:txBody>
          <a:bodyPr spcFirstLastPara="1" wrap="square" lIns="91425" tIns="91425" rIns="91425" bIns="91425" anchor="t" anchorCtr="0">
            <a:noAutofit/>
          </a:bodyPr>
          <a:lstStyle>
            <a:lvl1pPr lvl="0" algn="l" rtl="0">
              <a:lnSpc>
                <a:spcPct val="100000"/>
              </a:lnSpc>
              <a:spcBef>
                <a:spcPts val="0"/>
              </a:spcBef>
              <a:spcAft>
                <a:spcPts val="0"/>
              </a:spcAft>
              <a:buNone/>
              <a:defRPr sz="2600" b="1">
                <a:solidFill>
                  <a:schemeClr val="dk1"/>
                </a:solidFill>
              </a:defRPr>
            </a:lvl1pPr>
            <a:lvl2pPr lvl="1" algn="l" rtl="0">
              <a:lnSpc>
                <a:spcPct val="100000"/>
              </a:lnSpc>
              <a:spcBef>
                <a:spcPts val="0"/>
              </a:spcBef>
              <a:spcAft>
                <a:spcPts val="0"/>
              </a:spcAft>
              <a:buNone/>
              <a:defRPr sz="2600" b="1">
                <a:solidFill>
                  <a:schemeClr val="dk1"/>
                </a:solidFill>
              </a:defRPr>
            </a:lvl2pPr>
            <a:lvl3pPr lvl="2" algn="l" rtl="0">
              <a:lnSpc>
                <a:spcPct val="100000"/>
              </a:lnSpc>
              <a:spcBef>
                <a:spcPts val="0"/>
              </a:spcBef>
              <a:spcAft>
                <a:spcPts val="0"/>
              </a:spcAft>
              <a:buNone/>
              <a:defRPr sz="2600" b="1">
                <a:solidFill>
                  <a:schemeClr val="dk1"/>
                </a:solidFill>
              </a:defRPr>
            </a:lvl3pPr>
            <a:lvl4pPr lvl="3" algn="l" rtl="0">
              <a:lnSpc>
                <a:spcPct val="100000"/>
              </a:lnSpc>
              <a:spcBef>
                <a:spcPts val="0"/>
              </a:spcBef>
              <a:spcAft>
                <a:spcPts val="0"/>
              </a:spcAft>
              <a:buNone/>
              <a:defRPr sz="2600" b="1">
                <a:solidFill>
                  <a:schemeClr val="dk1"/>
                </a:solidFill>
              </a:defRPr>
            </a:lvl4pPr>
            <a:lvl5pPr lvl="4" algn="l" rtl="0">
              <a:lnSpc>
                <a:spcPct val="100000"/>
              </a:lnSpc>
              <a:spcBef>
                <a:spcPts val="0"/>
              </a:spcBef>
              <a:spcAft>
                <a:spcPts val="0"/>
              </a:spcAft>
              <a:buNone/>
              <a:defRPr sz="2600" b="1">
                <a:solidFill>
                  <a:schemeClr val="dk1"/>
                </a:solidFill>
              </a:defRPr>
            </a:lvl5pPr>
            <a:lvl6pPr lvl="5" algn="l" rtl="0">
              <a:lnSpc>
                <a:spcPct val="100000"/>
              </a:lnSpc>
              <a:spcBef>
                <a:spcPts val="0"/>
              </a:spcBef>
              <a:spcAft>
                <a:spcPts val="0"/>
              </a:spcAft>
              <a:buNone/>
              <a:defRPr sz="2600" b="1">
                <a:solidFill>
                  <a:schemeClr val="dk1"/>
                </a:solidFill>
              </a:defRPr>
            </a:lvl6pPr>
            <a:lvl7pPr lvl="6" algn="l" rtl="0">
              <a:lnSpc>
                <a:spcPct val="100000"/>
              </a:lnSpc>
              <a:spcBef>
                <a:spcPts val="0"/>
              </a:spcBef>
              <a:spcAft>
                <a:spcPts val="0"/>
              </a:spcAft>
              <a:buNone/>
              <a:defRPr sz="2600" b="1">
                <a:solidFill>
                  <a:schemeClr val="dk1"/>
                </a:solidFill>
              </a:defRPr>
            </a:lvl7pPr>
            <a:lvl8pPr lvl="7" algn="l" rtl="0">
              <a:lnSpc>
                <a:spcPct val="100000"/>
              </a:lnSpc>
              <a:spcBef>
                <a:spcPts val="0"/>
              </a:spcBef>
              <a:spcAft>
                <a:spcPts val="0"/>
              </a:spcAft>
              <a:buNone/>
              <a:defRPr sz="2600" b="1">
                <a:solidFill>
                  <a:schemeClr val="dk1"/>
                </a:solidFill>
              </a:defRPr>
            </a:lvl8pPr>
            <a:lvl9pPr lvl="8" algn="l" rtl="0">
              <a:lnSpc>
                <a:spcPct val="100000"/>
              </a:lnSpc>
              <a:spcBef>
                <a:spcPts val="0"/>
              </a:spcBef>
              <a:spcAft>
                <a:spcPts val="0"/>
              </a:spcAft>
              <a:buNone/>
              <a:defRPr sz="2600" b="1">
                <a:solidFill>
                  <a:schemeClr val="dk1"/>
                </a:solidFill>
              </a:defRPr>
            </a:lvl9pPr>
          </a:lstStyle>
          <a:p>
            <a:endParaRPr/>
          </a:p>
        </p:txBody>
      </p:sp>
      <p:sp>
        <p:nvSpPr>
          <p:cNvPr id="65" name="Google Shape;65;p15"/>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rtl="0">
              <a:lnSpc>
                <a:spcPct val="100000"/>
              </a:lnSpc>
              <a:spcAft>
                <a:spcPts val="0"/>
              </a:spcAft>
              <a:buNone/>
              <a:defRPr sz="1000">
                <a:solidFill>
                  <a:schemeClr val="dk2"/>
                </a:solidFill>
              </a:defRPr>
            </a:lvl1pPr>
            <a:lvl2pPr lvl="1" algn="r" rtl="0">
              <a:lnSpc>
                <a:spcPct val="100000"/>
              </a:lnSpc>
              <a:spcAft>
                <a:spcPts val="0"/>
              </a:spcAft>
              <a:buNone/>
              <a:defRPr sz="1000">
                <a:solidFill>
                  <a:schemeClr val="dk2"/>
                </a:solidFill>
              </a:defRPr>
            </a:lvl2pPr>
            <a:lvl3pPr lvl="2" algn="r" rtl="0">
              <a:lnSpc>
                <a:spcPct val="100000"/>
              </a:lnSpc>
              <a:spcAft>
                <a:spcPts val="0"/>
              </a:spcAft>
              <a:buNone/>
              <a:defRPr sz="1000">
                <a:solidFill>
                  <a:schemeClr val="dk2"/>
                </a:solidFill>
              </a:defRPr>
            </a:lvl3pPr>
            <a:lvl4pPr lvl="3" algn="r" rtl="0">
              <a:lnSpc>
                <a:spcPct val="100000"/>
              </a:lnSpc>
              <a:spcAft>
                <a:spcPts val="0"/>
              </a:spcAft>
              <a:buNone/>
              <a:defRPr sz="1000">
                <a:solidFill>
                  <a:schemeClr val="dk2"/>
                </a:solidFill>
              </a:defRPr>
            </a:lvl4pPr>
            <a:lvl5pPr lvl="4" algn="r" rtl="0">
              <a:lnSpc>
                <a:spcPct val="100000"/>
              </a:lnSpc>
              <a:spcAft>
                <a:spcPts val="0"/>
              </a:spcAft>
              <a:buNone/>
              <a:defRPr sz="1000">
                <a:solidFill>
                  <a:schemeClr val="dk2"/>
                </a:solidFill>
              </a:defRPr>
            </a:lvl5pPr>
            <a:lvl6pPr lvl="5" algn="r" rtl="0">
              <a:lnSpc>
                <a:spcPct val="100000"/>
              </a:lnSpc>
              <a:spcAft>
                <a:spcPts val="0"/>
              </a:spcAft>
              <a:buNone/>
              <a:defRPr sz="1000">
                <a:solidFill>
                  <a:schemeClr val="dk2"/>
                </a:solidFill>
              </a:defRPr>
            </a:lvl6pPr>
            <a:lvl7pPr lvl="6" algn="r" rtl="0">
              <a:lnSpc>
                <a:spcPct val="100000"/>
              </a:lnSpc>
              <a:spcAft>
                <a:spcPts val="0"/>
              </a:spcAft>
              <a:buNone/>
              <a:defRPr sz="1000">
                <a:solidFill>
                  <a:schemeClr val="dk2"/>
                </a:solidFill>
              </a:defRPr>
            </a:lvl7pPr>
            <a:lvl8pPr lvl="7" algn="r" rtl="0">
              <a:lnSpc>
                <a:spcPct val="100000"/>
              </a:lnSpc>
              <a:spcAft>
                <a:spcPts val="0"/>
              </a:spcAft>
              <a:buNone/>
              <a:defRPr sz="1000">
                <a:solidFill>
                  <a:schemeClr val="dk2"/>
                </a:solidFill>
              </a:defRPr>
            </a:lvl8pPr>
            <a:lvl9pPr lvl="8" algn="r" rtl="0">
              <a:lnSpc>
                <a:spcPct val="100000"/>
              </a:lnSpc>
              <a:spcAft>
                <a:spcPts val="0"/>
              </a:spcAft>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4">
  <p:cSld name="AUTOLAYOUT_7">
    <p:bg>
      <p:bgPr>
        <a:solidFill>
          <a:srgbClr val="FFFFFF"/>
        </a:solidFill>
        <a:effectLst/>
      </p:bgPr>
    </p:bg>
    <p:spTree>
      <p:nvGrpSpPr>
        <p:cNvPr id="1" name="Shape 66"/>
        <p:cNvGrpSpPr/>
        <p:nvPr/>
      </p:nvGrpSpPr>
      <p:grpSpPr>
        <a:xfrm>
          <a:off x="0" y="0"/>
          <a:ext cx="0" cy="0"/>
          <a:chOff x="0" y="0"/>
          <a:chExt cx="0" cy="0"/>
        </a:xfrm>
      </p:grpSpPr>
      <p:sp>
        <p:nvSpPr>
          <p:cNvPr id="67" name="Google Shape;67;p16"/>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6"/>
          <p:cNvSpPr txBox="1">
            <a:spLocks noGrp="1"/>
          </p:cNvSpPr>
          <p:nvPr>
            <p:ph type="title"/>
          </p:nvPr>
        </p:nvSpPr>
        <p:spPr>
          <a:xfrm>
            <a:off x="311700" y="2540450"/>
            <a:ext cx="3119700" cy="2036400"/>
          </a:xfrm>
          <a:prstGeom prst="rect">
            <a:avLst/>
          </a:prstGeom>
          <a:noFill/>
        </p:spPr>
        <p:txBody>
          <a:bodyPr spcFirstLastPara="1" wrap="square" lIns="91425" tIns="91425" rIns="91425" bIns="91425" anchor="t" anchorCtr="0">
            <a:noAutofit/>
          </a:bodyPr>
          <a:lstStyle>
            <a:lvl1pPr lvl="0" algn="l" rtl="0">
              <a:lnSpc>
                <a:spcPct val="100000"/>
              </a:lnSpc>
              <a:spcBef>
                <a:spcPts val="0"/>
              </a:spcBef>
              <a:spcAft>
                <a:spcPts val="0"/>
              </a:spcAft>
              <a:buClr>
                <a:schemeClr val="dk1"/>
              </a:buClr>
              <a:buSzPts val="2800"/>
              <a:buNone/>
              <a:defRPr sz="2800">
                <a:solidFill>
                  <a:schemeClr val="dk2"/>
                </a:solidFill>
              </a:defRPr>
            </a:lvl1pPr>
            <a:lvl2pPr lvl="1" algn="l" rtl="0">
              <a:lnSpc>
                <a:spcPct val="100000"/>
              </a:lnSpc>
              <a:spcBef>
                <a:spcPts val="0"/>
              </a:spcBef>
              <a:spcAft>
                <a:spcPts val="0"/>
              </a:spcAft>
              <a:buClr>
                <a:schemeClr val="dk1"/>
              </a:buClr>
              <a:buSzPts val="2800"/>
              <a:buNone/>
              <a:defRPr sz="2800">
                <a:solidFill>
                  <a:schemeClr val="dk2"/>
                </a:solidFill>
              </a:defRPr>
            </a:lvl2pPr>
            <a:lvl3pPr lvl="2" algn="l" rtl="0">
              <a:lnSpc>
                <a:spcPct val="100000"/>
              </a:lnSpc>
              <a:spcBef>
                <a:spcPts val="0"/>
              </a:spcBef>
              <a:spcAft>
                <a:spcPts val="0"/>
              </a:spcAft>
              <a:buClr>
                <a:schemeClr val="dk1"/>
              </a:buClr>
              <a:buSzPts val="2800"/>
              <a:buNone/>
              <a:defRPr sz="2800">
                <a:solidFill>
                  <a:schemeClr val="dk2"/>
                </a:solidFill>
              </a:defRPr>
            </a:lvl3pPr>
            <a:lvl4pPr lvl="3" algn="l" rtl="0">
              <a:lnSpc>
                <a:spcPct val="100000"/>
              </a:lnSpc>
              <a:spcBef>
                <a:spcPts val="0"/>
              </a:spcBef>
              <a:spcAft>
                <a:spcPts val="0"/>
              </a:spcAft>
              <a:buClr>
                <a:schemeClr val="dk1"/>
              </a:buClr>
              <a:buSzPts val="2800"/>
              <a:buNone/>
              <a:defRPr sz="2800">
                <a:solidFill>
                  <a:schemeClr val="dk2"/>
                </a:solidFill>
              </a:defRPr>
            </a:lvl4pPr>
            <a:lvl5pPr lvl="4" algn="l" rtl="0">
              <a:lnSpc>
                <a:spcPct val="100000"/>
              </a:lnSpc>
              <a:spcBef>
                <a:spcPts val="0"/>
              </a:spcBef>
              <a:spcAft>
                <a:spcPts val="0"/>
              </a:spcAft>
              <a:buClr>
                <a:schemeClr val="dk1"/>
              </a:buClr>
              <a:buSzPts val="2800"/>
              <a:buNone/>
              <a:defRPr sz="2800">
                <a:solidFill>
                  <a:schemeClr val="dk2"/>
                </a:solidFill>
              </a:defRPr>
            </a:lvl5pPr>
            <a:lvl6pPr lvl="5" algn="l" rtl="0">
              <a:lnSpc>
                <a:spcPct val="100000"/>
              </a:lnSpc>
              <a:spcBef>
                <a:spcPts val="0"/>
              </a:spcBef>
              <a:spcAft>
                <a:spcPts val="0"/>
              </a:spcAft>
              <a:buClr>
                <a:schemeClr val="dk1"/>
              </a:buClr>
              <a:buSzPts val="2800"/>
              <a:buNone/>
              <a:defRPr sz="2800">
                <a:solidFill>
                  <a:schemeClr val="dk2"/>
                </a:solidFill>
              </a:defRPr>
            </a:lvl6pPr>
            <a:lvl7pPr lvl="6" algn="l" rtl="0">
              <a:lnSpc>
                <a:spcPct val="100000"/>
              </a:lnSpc>
              <a:spcBef>
                <a:spcPts val="0"/>
              </a:spcBef>
              <a:spcAft>
                <a:spcPts val="0"/>
              </a:spcAft>
              <a:buClr>
                <a:schemeClr val="dk1"/>
              </a:buClr>
              <a:buSzPts val="2800"/>
              <a:buNone/>
              <a:defRPr sz="2800">
                <a:solidFill>
                  <a:schemeClr val="dk2"/>
                </a:solidFill>
              </a:defRPr>
            </a:lvl7pPr>
            <a:lvl8pPr lvl="7" algn="l" rtl="0">
              <a:lnSpc>
                <a:spcPct val="100000"/>
              </a:lnSpc>
              <a:spcBef>
                <a:spcPts val="0"/>
              </a:spcBef>
              <a:spcAft>
                <a:spcPts val="0"/>
              </a:spcAft>
              <a:buClr>
                <a:schemeClr val="dk1"/>
              </a:buClr>
              <a:buSzPts val="2800"/>
              <a:buNone/>
              <a:defRPr sz="2800">
                <a:solidFill>
                  <a:schemeClr val="dk2"/>
                </a:solidFill>
              </a:defRPr>
            </a:lvl8pPr>
            <a:lvl9pPr lvl="8" algn="l" rtl="0">
              <a:lnSpc>
                <a:spcPct val="100000"/>
              </a:lnSpc>
              <a:spcBef>
                <a:spcPts val="0"/>
              </a:spcBef>
              <a:spcAft>
                <a:spcPts val="0"/>
              </a:spcAft>
              <a:buClr>
                <a:schemeClr val="dk1"/>
              </a:buClr>
              <a:buSzPts val="2800"/>
              <a:buNone/>
              <a:defRPr sz="2800">
                <a:solidFill>
                  <a:schemeClr val="dk2"/>
                </a:solidFill>
              </a:defRPr>
            </a:lvl9pPr>
          </a:lstStyle>
          <a:p>
            <a:endParaRPr/>
          </a:p>
        </p:txBody>
      </p:sp>
      <p:sp>
        <p:nvSpPr>
          <p:cNvPr id="69" name="Google Shape;69;p16"/>
          <p:cNvSpPr txBox="1">
            <a:spLocks noGrp="1"/>
          </p:cNvSpPr>
          <p:nvPr>
            <p:ph type="body" idx="1"/>
          </p:nvPr>
        </p:nvSpPr>
        <p:spPr>
          <a:xfrm>
            <a:off x="3529200" y="2540500"/>
            <a:ext cx="5295300" cy="2036400"/>
          </a:xfrm>
          <a:prstGeom prst="rect">
            <a:avLst/>
          </a:prstGeom>
          <a:noFill/>
        </p:spPr>
        <p:txBody>
          <a:bodyPr spcFirstLastPara="1" wrap="square" lIns="91425" tIns="91425" rIns="91425" bIns="91425" anchor="t" anchorCtr="0">
            <a:noAutofit/>
          </a:bodyPr>
          <a:lstStyle>
            <a:lvl1pPr marL="457200" lvl="0" indent="-317500" algn="l" rtl="0">
              <a:lnSpc>
                <a:spcPct val="115000"/>
              </a:lnSpc>
              <a:spcBef>
                <a:spcPts val="0"/>
              </a:spcBef>
              <a:spcAft>
                <a:spcPts val="0"/>
              </a:spcAft>
              <a:buClr>
                <a:schemeClr val="dk2"/>
              </a:buClr>
              <a:buSzPts val="1400"/>
              <a:buChar char="●"/>
              <a:defRPr sz="1400">
                <a:solidFill>
                  <a:schemeClr val="dk2"/>
                </a:solidFill>
              </a:defRPr>
            </a:lvl1pPr>
            <a:lvl2pPr marL="914400" lvl="1" indent="-304800" algn="l" rtl="0">
              <a:lnSpc>
                <a:spcPct val="115000"/>
              </a:lnSpc>
              <a:spcBef>
                <a:spcPts val="1600"/>
              </a:spcBef>
              <a:spcAft>
                <a:spcPts val="0"/>
              </a:spcAft>
              <a:buClr>
                <a:schemeClr val="dk2"/>
              </a:buClr>
              <a:buSzPts val="1200"/>
              <a:buChar char="○"/>
              <a:defRPr sz="1200">
                <a:solidFill>
                  <a:schemeClr val="dk2"/>
                </a:solidFill>
              </a:defRPr>
            </a:lvl2pPr>
            <a:lvl3pPr marL="1371600" lvl="2" indent="-304800" algn="l" rtl="0">
              <a:lnSpc>
                <a:spcPct val="115000"/>
              </a:lnSpc>
              <a:spcBef>
                <a:spcPts val="1600"/>
              </a:spcBef>
              <a:spcAft>
                <a:spcPts val="0"/>
              </a:spcAft>
              <a:buClr>
                <a:schemeClr val="dk2"/>
              </a:buClr>
              <a:buSzPts val="1200"/>
              <a:buChar char="■"/>
              <a:defRPr sz="1200">
                <a:solidFill>
                  <a:schemeClr val="dk2"/>
                </a:solidFill>
              </a:defRPr>
            </a:lvl3pPr>
            <a:lvl4pPr marL="1828800" lvl="3" indent="-304800" algn="l" rtl="0">
              <a:lnSpc>
                <a:spcPct val="115000"/>
              </a:lnSpc>
              <a:spcBef>
                <a:spcPts val="1600"/>
              </a:spcBef>
              <a:spcAft>
                <a:spcPts val="0"/>
              </a:spcAft>
              <a:buClr>
                <a:schemeClr val="dk2"/>
              </a:buClr>
              <a:buSzPts val="1200"/>
              <a:buChar char="●"/>
              <a:defRPr sz="1200">
                <a:solidFill>
                  <a:schemeClr val="dk2"/>
                </a:solidFill>
              </a:defRPr>
            </a:lvl4pPr>
            <a:lvl5pPr marL="2286000" lvl="4" indent="-304800" algn="l" rtl="0">
              <a:lnSpc>
                <a:spcPct val="115000"/>
              </a:lnSpc>
              <a:spcBef>
                <a:spcPts val="1600"/>
              </a:spcBef>
              <a:spcAft>
                <a:spcPts val="0"/>
              </a:spcAft>
              <a:buClr>
                <a:schemeClr val="dk2"/>
              </a:buClr>
              <a:buSzPts val="1200"/>
              <a:buChar char="○"/>
              <a:defRPr sz="1200">
                <a:solidFill>
                  <a:schemeClr val="dk2"/>
                </a:solidFill>
              </a:defRPr>
            </a:lvl5pPr>
            <a:lvl6pPr marL="2743200" lvl="5" indent="-304800" algn="l" rtl="0">
              <a:lnSpc>
                <a:spcPct val="115000"/>
              </a:lnSpc>
              <a:spcBef>
                <a:spcPts val="1600"/>
              </a:spcBef>
              <a:spcAft>
                <a:spcPts val="0"/>
              </a:spcAft>
              <a:buClr>
                <a:schemeClr val="dk2"/>
              </a:buClr>
              <a:buSzPts val="1200"/>
              <a:buChar char="■"/>
              <a:defRPr sz="1200">
                <a:solidFill>
                  <a:schemeClr val="dk2"/>
                </a:solidFill>
              </a:defRPr>
            </a:lvl6pPr>
            <a:lvl7pPr marL="3200400" lvl="6" indent="-304800" algn="l" rtl="0">
              <a:lnSpc>
                <a:spcPct val="115000"/>
              </a:lnSpc>
              <a:spcBef>
                <a:spcPts val="1600"/>
              </a:spcBef>
              <a:spcAft>
                <a:spcPts val="0"/>
              </a:spcAft>
              <a:buClr>
                <a:schemeClr val="dk2"/>
              </a:buClr>
              <a:buSzPts val="1200"/>
              <a:buChar char="●"/>
              <a:defRPr sz="1200">
                <a:solidFill>
                  <a:schemeClr val="dk2"/>
                </a:solidFill>
              </a:defRPr>
            </a:lvl7pPr>
            <a:lvl8pPr marL="3657600" lvl="7" indent="-304800" algn="l" rtl="0">
              <a:lnSpc>
                <a:spcPct val="115000"/>
              </a:lnSpc>
              <a:spcBef>
                <a:spcPts val="1600"/>
              </a:spcBef>
              <a:spcAft>
                <a:spcPts val="0"/>
              </a:spcAft>
              <a:buClr>
                <a:schemeClr val="dk2"/>
              </a:buClr>
              <a:buSzPts val="1200"/>
              <a:buChar char="○"/>
              <a:defRPr sz="1200">
                <a:solidFill>
                  <a:schemeClr val="dk2"/>
                </a:solidFill>
              </a:defRPr>
            </a:lvl8pPr>
            <a:lvl9pPr marL="4114800" lvl="8" indent="-304800" algn="l" rtl="0">
              <a:lnSpc>
                <a:spcPct val="115000"/>
              </a:lnSpc>
              <a:spcBef>
                <a:spcPts val="1600"/>
              </a:spcBef>
              <a:spcAft>
                <a:spcPts val="1600"/>
              </a:spcAft>
              <a:buClr>
                <a:schemeClr val="dk2"/>
              </a:buClr>
              <a:buSzPts val="1200"/>
              <a:buChar char="■"/>
              <a:defRPr sz="1200">
                <a:solidFill>
                  <a:schemeClr val="dk2"/>
                </a:solidFill>
              </a:defRPr>
            </a:lvl9pPr>
          </a:lstStyle>
          <a:p>
            <a:endParaRPr/>
          </a:p>
        </p:txBody>
      </p:sp>
      <p:sp>
        <p:nvSpPr>
          <p:cNvPr id="70" name="Google Shape;70;p16"/>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rtl="0">
              <a:lnSpc>
                <a:spcPct val="100000"/>
              </a:lnSpc>
              <a:spcAft>
                <a:spcPts val="0"/>
              </a:spcAft>
              <a:buNone/>
              <a:defRPr sz="1000">
                <a:solidFill>
                  <a:schemeClr val="dk2"/>
                </a:solidFill>
              </a:defRPr>
            </a:lvl1pPr>
            <a:lvl2pPr lvl="1" algn="r" rtl="0">
              <a:lnSpc>
                <a:spcPct val="100000"/>
              </a:lnSpc>
              <a:spcAft>
                <a:spcPts val="0"/>
              </a:spcAft>
              <a:buNone/>
              <a:defRPr sz="1000">
                <a:solidFill>
                  <a:schemeClr val="dk2"/>
                </a:solidFill>
              </a:defRPr>
            </a:lvl2pPr>
            <a:lvl3pPr lvl="2" algn="r" rtl="0">
              <a:lnSpc>
                <a:spcPct val="100000"/>
              </a:lnSpc>
              <a:spcAft>
                <a:spcPts val="0"/>
              </a:spcAft>
              <a:buNone/>
              <a:defRPr sz="1000">
                <a:solidFill>
                  <a:schemeClr val="dk2"/>
                </a:solidFill>
              </a:defRPr>
            </a:lvl3pPr>
            <a:lvl4pPr lvl="3" algn="r" rtl="0">
              <a:lnSpc>
                <a:spcPct val="100000"/>
              </a:lnSpc>
              <a:spcAft>
                <a:spcPts val="0"/>
              </a:spcAft>
              <a:buNone/>
              <a:defRPr sz="1000">
                <a:solidFill>
                  <a:schemeClr val="dk2"/>
                </a:solidFill>
              </a:defRPr>
            </a:lvl4pPr>
            <a:lvl5pPr lvl="4" algn="r" rtl="0">
              <a:lnSpc>
                <a:spcPct val="100000"/>
              </a:lnSpc>
              <a:spcAft>
                <a:spcPts val="0"/>
              </a:spcAft>
              <a:buNone/>
              <a:defRPr sz="1000">
                <a:solidFill>
                  <a:schemeClr val="dk2"/>
                </a:solidFill>
              </a:defRPr>
            </a:lvl5pPr>
            <a:lvl6pPr lvl="5" algn="r" rtl="0">
              <a:lnSpc>
                <a:spcPct val="100000"/>
              </a:lnSpc>
              <a:spcAft>
                <a:spcPts val="0"/>
              </a:spcAft>
              <a:buNone/>
              <a:defRPr sz="1000">
                <a:solidFill>
                  <a:schemeClr val="dk2"/>
                </a:solidFill>
              </a:defRPr>
            </a:lvl6pPr>
            <a:lvl7pPr lvl="6" algn="r" rtl="0">
              <a:lnSpc>
                <a:spcPct val="100000"/>
              </a:lnSpc>
              <a:spcAft>
                <a:spcPts val="0"/>
              </a:spcAft>
              <a:buNone/>
              <a:defRPr sz="1000">
                <a:solidFill>
                  <a:schemeClr val="dk2"/>
                </a:solidFill>
              </a:defRPr>
            </a:lvl7pPr>
            <a:lvl8pPr lvl="7" algn="r" rtl="0">
              <a:lnSpc>
                <a:spcPct val="100000"/>
              </a:lnSpc>
              <a:spcAft>
                <a:spcPts val="0"/>
              </a:spcAft>
              <a:buNone/>
              <a:defRPr sz="1000">
                <a:solidFill>
                  <a:schemeClr val="dk2"/>
                </a:solidFill>
              </a:defRPr>
            </a:lvl8pPr>
            <a:lvl9pPr lvl="8" algn="r" rtl="0">
              <a:lnSpc>
                <a:spcPct val="100000"/>
              </a:lnSpc>
              <a:spcAft>
                <a:spcPts val="0"/>
              </a:spcAft>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1"/>
        <p:cNvGrpSpPr/>
        <p:nvPr/>
      </p:nvGrpSpPr>
      <p:grpSpPr>
        <a:xfrm>
          <a:off x="0" y="0"/>
          <a:ext cx="0" cy="0"/>
          <a:chOff x="0" y="0"/>
          <a:chExt cx="0" cy="0"/>
        </a:xfrm>
      </p:grpSpPr>
      <p:sp>
        <p:nvSpPr>
          <p:cNvPr id="72" name="Google Shape;72;p17"/>
          <p:cNvSpPr/>
          <p:nvPr/>
        </p:nvSpPr>
        <p:spPr>
          <a:xfrm>
            <a:off x="1" y="758430"/>
            <a:ext cx="8513700" cy="40500"/>
          </a:xfrm>
          <a:prstGeom prst="rect">
            <a:avLst/>
          </a:prstGeom>
          <a:solidFill>
            <a:srgbClr val="52614A"/>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1" i="1" u="sng" strike="noStrike" cap="none">
              <a:solidFill>
                <a:srgbClr val="3C5242"/>
              </a:solidFill>
              <a:latin typeface="Calibri"/>
              <a:ea typeface="Calibri"/>
              <a:cs typeface="Calibri"/>
              <a:sym typeface="Calibri"/>
            </a:endParaRPr>
          </a:p>
        </p:txBody>
      </p:sp>
      <p:sp>
        <p:nvSpPr>
          <p:cNvPr id="73" name="Google Shape;73;p17"/>
          <p:cNvSpPr txBox="1">
            <a:spLocks noGrp="1"/>
          </p:cNvSpPr>
          <p:nvPr>
            <p:ph type="title"/>
          </p:nvPr>
        </p:nvSpPr>
        <p:spPr>
          <a:xfrm>
            <a:off x="252843" y="114300"/>
            <a:ext cx="8001000" cy="571500"/>
          </a:xfrm>
          <a:prstGeom prst="rect">
            <a:avLst/>
          </a:prstGeom>
          <a:noFill/>
          <a:ln>
            <a:noFill/>
          </a:ln>
        </p:spPr>
        <p:txBody>
          <a:bodyPr spcFirstLastPara="1" wrap="square" lIns="68575" tIns="68575" rIns="68575" bIns="68575" anchor="ctr" anchorCtr="0">
            <a:noAutofit/>
          </a:bodyPr>
          <a:lstStyle>
            <a:lvl1pPr marR="0" lvl="0" algn="l" rtl="0">
              <a:lnSpc>
                <a:spcPct val="100000"/>
              </a:lnSpc>
              <a:spcBef>
                <a:spcPts val="0"/>
              </a:spcBef>
              <a:spcAft>
                <a:spcPts val="0"/>
              </a:spcAft>
              <a:buClr>
                <a:srgbClr val="5A7B63"/>
              </a:buClr>
              <a:buSzPts val="2700"/>
              <a:buFont typeface="Arial"/>
              <a:buNone/>
              <a:defRPr sz="2700" b="1" i="0" u="none" strike="noStrike" cap="none">
                <a:solidFill>
                  <a:srgbClr val="5A7B63"/>
                </a:solidFill>
                <a:latin typeface="Arial"/>
                <a:ea typeface="Arial"/>
                <a:cs typeface="Arial"/>
                <a:sym typeface="Arial"/>
              </a:defRPr>
            </a:lvl1pPr>
            <a:lvl2pPr marR="0" lvl="1" algn="l" rtl="0">
              <a:spcBef>
                <a:spcPts val="0"/>
              </a:spcBef>
              <a:spcAft>
                <a:spcPts val="0"/>
              </a:spcAft>
              <a:buClr>
                <a:srgbClr val="5A7B63"/>
              </a:buClr>
              <a:buSzPts val="3300"/>
              <a:buFont typeface="Arial"/>
              <a:buNone/>
              <a:defRPr sz="3300" b="1" i="0" u="none" strike="noStrike" cap="none">
                <a:solidFill>
                  <a:srgbClr val="5A7B63"/>
                </a:solidFill>
                <a:latin typeface="Arial"/>
                <a:ea typeface="Arial"/>
                <a:cs typeface="Arial"/>
                <a:sym typeface="Arial"/>
              </a:defRPr>
            </a:lvl2pPr>
            <a:lvl3pPr marR="0" lvl="2" algn="l" rtl="0">
              <a:spcBef>
                <a:spcPts val="0"/>
              </a:spcBef>
              <a:spcAft>
                <a:spcPts val="0"/>
              </a:spcAft>
              <a:buClr>
                <a:srgbClr val="5A7B63"/>
              </a:buClr>
              <a:buSzPts val="3300"/>
              <a:buFont typeface="Arial"/>
              <a:buNone/>
              <a:defRPr sz="3300" b="1" i="0" u="none" strike="noStrike" cap="none">
                <a:solidFill>
                  <a:srgbClr val="5A7B63"/>
                </a:solidFill>
                <a:latin typeface="Arial"/>
                <a:ea typeface="Arial"/>
                <a:cs typeface="Arial"/>
                <a:sym typeface="Arial"/>
              </a:defRPr>
            </a:lvl3pPr>
            <a:lvl4pPr marR="0" lvl="3" algn="l" rtl="0">
              <a:spcBef>
                <a:spcPts val="0"/>
              </a:spcBef>
              <a:spcAft>
                <a:spcPts val="0"/>
              </a:spcAft>
              <a:buClr>
                <a:srgbClr val="5A7B63"/>
              </a:buClr>
              <a:buSzPts val="3300"/>
              <a:buFont typeface="Arial"/>
              <a:buNone/>
              <a:defRPr sz="3300" b="1" i="0" u="none" strike="noStrike" cap="none">
                <a:solidFill>
                  <a:srgbClr val="5A7B63"/>
                </a:solidFill>
                <a:latin typeface="Arial"/>
                <a:ea typeface="Arial"/>
                <a:cs typeface="Arial"/>
                <a:sym typeface="Arial"/>
              </a:defRPr>
            </a:lvl4pPr>
            <a:lvl5pPr marR="0" lvl="4" algn="l" rtl="0">
              <a:spcBef>
                <a:spcPts val="0"/>
              </a:spcBef>
              <a:spcAft>
                <a:spcPts val="0"/>
              </a:spcAft>
              <a:buClr>
                <a:srgbClr val="5A7B63"/>
              </a:buClr>
              <a:buSzPts val="3300"/>
              <a:buFont typeface="Arial"/>
              <a:buNone/>
              <a:defRPr sz="3300" b="1" i="0" u="none" strike="noStrike" cap="none">
                <a:solidFill>
                  <a:srgbClr val="5A7B63"/>
                </a:solidFill>
                <a:latin typeface="Arial"/>
                <a:ea typeface="Arial"/>
                <a:cs typeface="Arial"/>
                <a:sym typeface="Arial"/>
              </a:defRPr>
            </a:lvl5pPr>
            <a:lvl6pPr marR="0" lvl="5" algn="l" rtl="0">
              <a:spcBef>
                <a:spcPts val="0"/>
              </a:spcBef>
              <a:spcAft>
                <a:spcPts val="0"/>
              </a:spcAft>
              <a:buClr>
                <a:srgbClr val="5A7B63"/>
              </a:buClr>
              <a:buSzPts val="3300"/>
              <a:buFont typeface="Nunito"/>
              <a:buNone/>
              <a:defRPr sz="3300" b="1" i="0" u="none" strike="noStrike" cap="none">
                <a:solidFill>
                  <a:srgbClr val="5A7B63"/>
                </a:solidFill>
                <a:latin typeface="Nunito"/>
                <a:ea typeface="Nunito"/>
                <a:cs typeface="Nunito"/>
                <a:sym typeface="Nunito"/>
              </a:defRPr>
            </a:lvl6pPr>
            <a:lvl7pPr marR="0" lvl="6" algn="l" rtl="0">
              <a:spcBef>
                <a:spcPts val="0"/>
              </a:spcBef>
              <a:spcAft>
                <a:spcPts val="0"/>
              </a:spcAft>
              <a:buClr>
                <a:srgbClr val="5A7B63"/>
              </a:buClr>
              <a:buSzPts val="3300"/>
              <a:buFont typeface="Nunito"/>
              <a:buNone/>
              <a:defRPr sz="3300" b="1" i="0" u="none" strike="noStrike" cap="none">
                <a:solidFill>
                  <a:srgbClr val="5A7B63"/>
                </a:solidFill>
                <a:latin typeface="Nunito"/>
                <a:ea typeface="Nunito"/>
                <a:cs typeface="Nunito"/>
                <a:sym typeface="Nunito"/>
              </a:defRPr>
            </a:lvl7pPr>
            <a:lvl8pPr marR="0" lvl="7" algn="l" rtl="0">
              <a:spcBef>
                <a:spcPts val="0"/>
              </a:spcBef>
              <a:spcAft>
                <a:spcPts val="0"/>
              </a:spcAft>
              <a:buClr>
                <a:srgbClr val="5A7B63"/>
              </a:buClr>
              <a:buSzPts val="3300"/>
              <a:buFont typeface="Nunito"/>
              <a:buNone/>
              <a:defRPr sz="3300" b="1" i="0" u="none" strike="noStrike" cap="none">
                <a:solidFill>
                  <a:srgbClr val="5A7B63"/>
                </a:solidFill>
                <a:latin typeface="Nunito"/>
                <a:ea typeface="Nunito"/>
                <a:cs typeface="Nunito"/>
                <a:sym typeface="Nunito"/>
              </a:defRPr>
            </a:lvl8pPr>
            <a:lvl9pPr marR="0" lvl="8" algn="l" rtl="0">
              <a:spcBef>
                <a:spcPts val="0"/>
              </a:spcBef>
              <a:spcAft>
                <a:spcPts val="0"/>
              </a:spcAft>
              <a:buClr>
                <a:srgbClr val="5A7B63"/>
              </a:buClr>
              <a:buSzPts val="3300"/>
              <a:buFont typeface="Nunito"/>
              <a:buNone/>
              <a:defRPr sz="3300" b="1" i="0" u="none" strike="noStrike" cap="none">
                <a:solidFill>
                  <a:srgbClr val="5A7B63"/>
                </a:solidFill>
                <a:latin typeface="Nunito"/>
                <a:ea typeface="Nunito"/>
                <a:cs typeface="Nunito"/>
                <a:sym typeface="Nunito"/>
              </a:defRPr>
            </a:lvl9pPr>
          </a:lstStyle>
          <a:p>
            <a:endParaRPr/>
          </a:p>
        </p:txBody>
      </p:sp>
      <p:sp>
        <p:nvSpPr>
          <p:cNvPr id="74" name="Google Shape;74;p17"/>
          <p:cNvSpPr txBox="1">
            <a:spLocks noGrp="1"/>
          </p:cNvSpPr>
          <p:nvPr>
            <p:ph type="body" idx="1"/>
          </p:nvPr>
        </p:nvSpPr>
        <p:spPr>
          <a:xfrm>
            <a:off x="289058" y="1028700"/>
            <a:ext cx="7924800" cy="3394500"/>
          </a:xfrm>
          <a:prstGeom prst="rect">
            <a:avLst/>
          </a:prstGeom>
          <a:noFill/>
          <a:ln>
            <a:noFill/>
          </a:ln>
        </p:spPr>
        <p:txBody>
          <a:bodyPr spcFirstLastPara="1" wrap="square" lIns="68575" tIns="68575" rIns="68575" bIns="68575" anchor="t" anchorCtr="0">
            <a:noAutofit/>
          </a:bodyPr>
          <a:lstStyle>
            <a:lvl1pPr marL="457200" marR="0" lvl="0" indent="-400050" algn="l" rtl="0">
              <a:lnSpc>
                <a:spcPct val="100000"/>
              </a:lnSpc>
              <a:spcBef>
                <a:spcPts val="400"/>
              </a:spcBef>
              <a:spcAft>
                <a:spcPts val="0"/>
              </a:spcAft>
              <a:buClr>
                <a:srgbClr val="3C5242"/>
              </a:buClr>
              <a:buSzPts val="2700"/>
              <a:buFont typeface="Noto Sans Symbols"/>
              <a:buChar char="▪"/>
              <a:defRPr sz="2100" b="0" i="0" u="none" strike="noStrike" cap="none">
                <a:solidFill>
                  <a:srgbClr val="3C5242"/>
                </a:solidFill>
                <a:latin typeface="Arial"/>
                <a:ea typeface="Arial"/>
                <a:cs typeface="Arial"/>
                <a:sym typeface="Arial"/>
              </a:defRPr>
            </a:lvl1pPr>
            <a:lvl2pPr marL="914400" marR="0" lvl="1" indent="-342900" algn="l" rtl="0">
              <a:lnSpc>
                <a:spcPct val="100000"/>
              </a:lnSpc>
              <a:spcBef>
                <a:spcPts val="400"/>
              </a:spcBef>
              <a:spcAft>
                <a:spcPts val="0"/>
              </a:spcAft>
              <a:buClr>
                <a:srgbClr val="146894"/>
              </a:buClr>
              <a:buSzPts val="1800"/>
              <a:buFont typeface="Noto Sans Symbols"/>
              <a:buChar char="▪"/>
              <a:defRPr sz="1800" b="0" i="0" u="none" strike="noStrike" cap="none">
                <a:solidFill>
                  <a:srgbClr val="146894"/>
                </a:solidFill>
                <a:latin typeface="Arial"/>
                <a:ea typeface="Arial"/>
                <a:cs typeface="Arial"/>
                <a:sym typeface="Arial"/>
              </a:defRPr>
            </a:lvl2pPr>
            <a:lvl3pPr marL="1371600" marR="0" lvl="2" indent="-342900" algn="l" rtl="0">
              <a:lnSpc>
                <a:spcPct val="100000"/>
              </a:lnSpc>
              <a:spcBef>
                <a:spcPts val="400"/>
              </a:spcBef>
              <a:spcAft>
                <a:spcPts val="0"/>
              </a:spcAft>
              <a:buClr>
                <a:srgbClr val="5F0000"/>
              </a:buClr>
              <a:buSzPts val="1800"/>
              <a:buFont typeface="Arial"/>
              <a:buChar char="•"/>
              <a:defRPr sz="1800" b="0" i="0" u="none" strike="noStrike" cap="none">
                <a:solidFill>
                  <a:srgbClr val="5F0000"/>
                </a:solidFill>
                <a:latin typeface="Arial"/>
                <a:ea typeface="Arial"/>
                <a:cs typeface="Arial"/>
                <a:sym typeface="Arial"/>
              </a:defRPr>
            </a:lvl3pPr>
            <a:lvl4pPr marL="1828800" marR="0" lvl="3"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4pPr>
            <a:lvl5pPr marL="2286000" marR="0" lvl="4"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layout 5">
  <p:cSld name="AUTOLAYOUT_8">
    <p:bg>
      <p:bgPr>
        <a:solidFill>
          <a:srgbClr val="FFFFFF"/>
        </a:solidFill>
        <a:effectLst/>
      </p:bgPr>
    </p:bg>
    <p:spTree>
      <p:nvGrpSpPr>
        <p:cNvPr id="1" name="Shape 75"/>
        <p:cNvGrpSpPr/>
        <p:nvPr/>
      </p:nvGrpSpPr>
      <p:grpSpPr>
        <a:xfrm>
          <a:off x="0" y="0"/>
          <a:ext cx="0" cy="0"/>
          <a:chOff x="0" y="0"/>
          <a:chExt cx="0" cy="0"/>
        </a:xfrm>
      </p:grpSpPr>
      <p:sp>
        <p:nvSpPr>
          <p:cNvPr id="76" name="Google Shape;76;p18"/>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8"/>
          <p:cNvSpPr txBox="1">
            <a:spLocks noGrp="1"/>
          </p:cNvSpPr>
          <p:nvPr>
            <p:ph type="title"/>
          </p:nvPr>
        </p:nvSpPr>
        <p:spPr>
          <a:xfrm>
            <a:off x="4049113" y="307825"/>
            <a:ext cx="4779300" cy="1418100"/>
          </a:xfrm>
          <a:prstGeom prst="rect">
            <a:avLst/>
          </a:prstGeom>
          <a:noFill/>
        </p:spPr>
        <p:txBody>
          <a:bodyPr spcFirstLastPara="1" wrap="square" lIns="91425" tIns="91425" rIns="91425" bIns="91425" anchor="b" anchorCtr="0">
            <a:noAutofit/>
          </a:bodyPr>
          <a:lstStyle>
            <a:lvl1pPr lvl="0" algn="l" rtl="0">
              <a:lnSpc>
                <a:spcPct val="100000"/>
              </a:lnSpc>
              <a:spcBef>
                <a:spcPts val="0"/>
              </a:spcBef>
              <a:spcAft>
                <a:spcPts val="0"/>
              </a:spcAft>
              <a:buClr>
                <a:schemeClr val="dk1"/>
              </a:buClr>
              <a:buSzPts val="3000"/>
              <a:buNone/>
              <a:defRPr sz="3000">
                <a:solidFill>
                  <a:schemeClr val="dk1"/>
                </a:solidFill>
              </a:defRPr>
            </a:lvl1pPr>
            <a:lvl2pPr lvl="1" algn="l" rtl="0">
              <a:lnSpc>
                <a:spcPct val="100000"/>
              </a:lnSpc>
              <a:spcBef>
                <a:spcPts val="0"/>
              </a:spcBef>
              <a:spcAft>
                <a:spcPts val="0"/>
              </a:spcAft>
              <a:buClr>
                <a:schemeClr val="dk1"/>
              </a:buClr>
              <a:buSzPts val="3000"/>
              <a:buNone/>
              <a:defRPr sz="3000">
                <a:solidFill>
                  <a:schemeClr val="dk1"/>
                </a:solidFill>
              </a:defRPr>
            </a:lvl2pPr>
            <a:lvl3pPr lvl="2" algn="l" rtl="0">
              <a:lnSpc>
                <a:spcPct val="100000"/>
              </a:lnSpc>
              <a:spcBef>
                <a:spcPts val="0"/>
              </a:spcBef>
              <a:spcAft>
                <a:spcPts val="0"/>
              </a:spcAft>
              <a:buClr>
                <a:schemeClr val="dk1"/>
              </a:buClr>
              <a:buSzPts val="3000"/>
              <a:buNone/>
              <a:defRPr sz="3000">
                <a:solidFill>
                  <a:schemeClr val="dk1"/>
                </a:solidFill>
              </a:defRPr>
            </a:lvl3pPr>
            <a:lvl4pPr lvl="3" algn="l" rtl="0">
              <a:lnSpc>
                <a:spcPct val="100000"/>
              </a:lnSpc>
              <a:spcBef>
                <a:spcPts val="0"/>
              </a:spcBef>
              <a:spcAft>
                <a:spcPts val="0"/>
              </a:spcAft>
              <a:buClr>
                <a:schemeClr val="dk1"/>
              </a:buClr>
              <a:buSzPts val="3000"/>
              <a:buNone/>
              <a:defRPr sz="3000">
                <a:solidFill>
                  <a:schemeClr val="dk1"/>
                </a:solidFill>
              </a:defRPr>
            </a:lvl4pPr>
            <a:lvl5pPr lvl="4" algn="l" rtl="0">
              <a:lnSpc>
                <a:spcPct val="100000"/>
              </a:lnSpc>
              <a:spcBef>
                <a:spcPts val="0"/>
              </a:spcBef>
              <a:spcAft>
                <a:spcPts val="0"/>
              </a:spcAft>
              <a:buClr>
                <a:schemeClr val="dk1"/>
              </a:buClr>
              <a:buSzPts val="3000"/>
              <a:buNone/>
              <a:defRPr sz="3000">
                <a:solidFill>
                  <a:schemeClr val="dk1"/>
                </a:solidFill>
              </a:defRPr>
            </a:lvl5pPr>
            <a:lvl6pPr lvl="5" algn="l" rtl="0">
              <a:lnSpc>
                <a:spcPct val="100000"/>
              </a:lnSpc>
              <a:spcBef>
                <a:spcPts val="0"/>
              </a:spcBef>
              <a:spcAft>
                <a:spcPts val="0"/>
              </a:spcAft>
              <a:buClr>
                <a:schemeClr val="dk1"/>
              </a:buClr>
              <a:buSzPts val="3000"/>
              <a:buNone/>
              <a:defRPr sz="3000">
                <a:solidFill>
                  <a:schemeClr val="dk1"/>
                </a:solidFill>
              </a:defRPr>
            </a:lvl6pPr>
            <a:lvl7pPr lvl="6" algn="l" rtl="0">
              <a:lnSpc>
                <a:spcPct val="100000"/>
              </a:lnSpc>
              <a:spcBef>
                <a:spcPts val="0"/>
              </a:spcBef>
              <a:spcAft>
                <a:spcPts val="0"/>
              </a:spcAft>
              <a:buClr>
                <a:schemeClr val="dk1"/>
              </a:buClr>
              <a:buSzPts val="3000"/>
              <a:buNone/>
              <a:defRPr sz="3000">
                <a:solidFill>
                  <a:schemeClr val="dk1"/>
                </a:solidFill>
              </a:defRPr>
            </a:lvl7pPr>
            <a:lvl8pPr lvl="7" algn="l" rtl="0">
              <a:lnSpc>
                <a:spcPct val="100000"/>
              </a:lnSpc>
              <a:spcBef>
                <a:spcPts val="0"/>
              </a:spcBef>
              <a:spcAft>
                <a:spcPts val="0"/>
              </a:spcAft>
              <a:buClr>
                <a:schemeClr val="dk1"/>
              </a:buClr>
              <a:buSzPts val="3000"/>
              <a:buNone/>
              <a:defRPr sz="3000">
                <a:solidFill>
                  <a:schemeClr val="dk1"/>
                </a:solidFill>
              </a:defRPr>
            </a:lvl8pPr>
            <a:lvl9pPr lvl="8" algn="l" rtl="0">
              <a:lnSpc>
                <a:spcPct val="100000"/>
              </a:lnSpc>
              <a:spcBef>
                <a:spcPts val="0"/>
              </a:spcBef>
              <a:spcAft>
                <a:spcPts val="0"/>
              </a:spcAft>
              <a:buClr>
                <a:schemeClr val="dk1"/>
              </a:buClr>
              <a:buSzPts val="3000"/>
              <a:buNone/>
              <a:defRPr sz="3000">
                <a:solidFill>
                  <a:schemeClr val="dk1"/>
                </a:solidFill>
              </a:defRPr>
            </a:lvl9pPr>
          </a:lstStyle>
          <a:p>
            <a:endParaRPr/>
          </a:p>
        </p:txBody>
      </p:sp>
      <p:sp>
        <p:nvSpPr>
          <p:cNvPr id="78" name="Google Shape;78;p18"/>
          <p:cNvSpPr txBox="1">
            <a:spLocks noGrp="1"/>
          </p:cNvSpPr>
          <p:nvPr>
            <p:ph type="body" idx="1"/>
          </p:nvPr>
        </p:nvSpPr>
        <p:spPr>
          <a:xfrm>
            <a:off x="4054888" y="1808125"/>
            <a:ext cx="4779300" cy="2768700"/>
          </a:xfrm>
          <a:prstGeom prst="rect">
            <a:avLst/>
          </a:prstGeom>
          <a:noFill/>
        </p:spPr>
        <p:txBody>
          <a:bodyPr spcFirstLastPara="1" wrap="square" lIns="91425" tIns="91425" rIns="91425" bIns="91425" anchor="t" anchorCtr="0">
            <a:noAutofit/>
          </a:bodyPr>
          <a:lstStyle>
            <a:lvl1pPr marL="457200" lvl="0" indent="-317500" algn="l" rtl="0">
              <a:lnSpc>
                <a:spcPct val="115000"/>
              </a:lnSpc>
              <a:spcBef>
                <a:spcPts val="0"/>
              </a:spcBef>
              <a:spcAft>
                <a:spcPts val="0"/>
              </a:spcAft>
              <a:buClr>
                <a:schemeClr val="dk2"/>
              </a:buClr>
              <a:buSzPts val="1400"/>
              <a:buChar char="●"/>
              <a:defRPr sz="1400">
                <a:solidFill>
                  <a:schemeClr val="dk2"/>
                </a:solidFill>
              </a:defRPr>
            </a:lvl1pPr>
            <a:lvl2pPr marL="914400" lvl="1" indent="-304800" algn="l" rtl="0">
              <a:lnSpc>
                <a:spcPct val="115000"/>
              </a:lnSpc>
              <a:spcBef>
                <a:spcPts val="1600"/>
              </a:spcBef>
              <a:spcAft>
                <a:spcPts val="0"/>
              </a:spcAft>
              <a:buClr>
                <a:schemeClr val="dk2"/>
              </a:buClr>
              <a:buSzPts val="1200"/>
              <a:buChar char="○"/>
              <a:defRPr sz="1200">
                <a:solidFill>
                  <a:schemeClr val="dk2"/>
                </a:solidFill>
              </a:defRPr>
            </a:lvl2pPr>
            <a:lvl3pPr marL="1371600" lvl="2" indent="-304800" algn="l" rtl="0">
              <a:lnSpc>
                <a:spcPct val="115000"/>
              </a:lnSpc>
              <a:spcBef>
                <a:spcPts val="1600"/>
              </a:spcBef>
              <a:spcAft>
                <a:spcPts val="0"/>
              </a:spcAft>
              <a:buClr>
                <a:schemeClr val="dk2"/>
              </a:buClr>
              <a:buSzPts val="1200"/>
              <a:buChar char="■"/>
              <a:defRPr sz="1200">
                <a:solidFill>
                  <a:schemeClr val="dk2"/>
                </a:solidFill>
              </a:defRPr>
            </a:lvl3pPr>
            <a:lvl4pPr marL="1828800" lvl="3" indent="-304800" algn="l" rtl="0">
              <a:lnSpc>
                <a:spcPct val="115000"/>
              </a:lnSpc>
              <a:spcBef>
                <a:spcPts val="1600"/>
              </a:spcBef>
              <a:spcAft>
                <a:spcPts val="0"/>
              </a:spcAft>
              <a:buClr>
                <a:schemeClr val="dk2"/>
              </a:buClr>
              <a:buSzPts val="1200"/>
              <a:buChar char="●"/>
              <a:defRPr sz="1200">
                <a:solidFill>
                  <a:schemeClr val="dk2"/>
                </a:solidFill>
              </a:defRPr>
            </a:lvl4pPr>
            <a:lvl5pPr marL="2286000" lvl="4" indent="-304800" algn="l" rtl="0">
              <a:lnSpc>
                <a:spcPct val="115000"/>
              </a:lnSpc>
              <a:spcBef>
                <a:spcPts val="1600"/>
              </a:spcBef>
              <a:spcAft>
                <a:spcPts val="0"/>
              </a:spcAft>
              <a:buClr>
                <a:schemeClr val="dk2"/>
              </a:buClr>
              <a:buSzPts val="1200"/>
              <a:buChar char="○"/>
              <a:defRPr sz="1200">
                <a:solidFill>
                  <a:schemeClr val="dk2"/>
                </a:solidFill>
              </a:defRPr>
            </a:lvl5pPr>
            <a:lvl6pPr marL="2743200" lvl="5" indent="-304800" algn="l" rtl="0">
              <a:lnSpc>
                <a:spcPct val="115000"/>
              </a:lnSpc>
              <a:spcBef>
                <a:spcPts val="1600"/>
              </a:spcBef>
              <a:spcAft>
                <a:spcPts val="0"/>
              </a:spcAft>
              <a:buClr>
                <a:schemeClr val="dk2"/>
              </a:buClr>
              <a:buSzPts val="1200"/>
              <a:buChar char="■"/>
              <a:defRPr sz="1200">
                <a:solidFill>
                  <a:schemeClr val="dk2"/>
                </a:solidFill>
              </a:defRPr>
            </a:lvl6pPr>
            <a:lvl7pPr marL="3200400" lvl="6" indent="-304800" algn="l" rtl="0">
              <a:lnSpc>
                <a:spcPct val="115000"/>
              </a:lnSpc>
              <a:spcBef>
                <a:spcPts val="1600"/>
              </a:spcBef>
              <a:spcAft>
                <a:spcPts val="0"/>
              </a:spcAft>
              <a:buClr>
                <a:schemeClr val="dk2"/>
              </a:buClr>
              <a:buSzPts val="1200"/>
              <a:buChar char="●"/>
              <a:defRPr sz="1200">
                <a:solidFill>
                  <a:schemeClr val="dk2"/>
                </a:solidFill>
              </a:defRPr>
            </a:lvl7pPr>
            <a:lvl8pPr marL="3657600" lvl="7" indent="-304800" algn="l" rtl="0">
              <a:lnSpc>
                <a:spcPct val="115000"/>
              </a:lnSpc>
              <a:spcBef>
                <a:spcPts val="1600"/>
              </a:spcBef>
              <a:spcAft>
                <a:spcPts val="0"/>
              </a:spcAft>
              <a:buClr>
                <a:schemeClr val="dk2"/>
              </a:buClr>
              <a:buSzPts val="1200"/>
              <a:buChar char="○"/>
              <a:defRPr sz="1200">
                <a:solidFill>
                  <a:schemeClr val="dk2"/>
                </a:solidFill>
              </a:defRPr>
            </a:lvl8pPr>
            <a:lvl9pPr marL="4114800" lvl="8" indent="-304800" algn="l" rtl="0">
              <a:lnSpc>
                <a:spcPct val="115000"/>
              </a:lnSpc>
              <a:spcBef>
                <a:spcPts val="1600"/>
              </a:spcBef>
              <a:spcAft>
                <a:spcPts val="1600"/>
              </a:spcAft>
              <a:buClr>
                <a:schemeClr val="dk2"/>
              </a:buClr>
              <a:buSzPts val="1200"/>
              <a:buChar char="■"/>
              <a:defRPr sz="1200">
                <a:solidFill>
                  <a:schemeClr val="dk2"/>
                </a:solidFill>
              </a:defRPr>
            </a:lvl9pPr>
          </a:lstStyle>
          <a:p>
            <a:endParaRPr/>
          </a:p>
        </p:txBody>
      </p:sp>
      <p:sp>
        <p:nvSpPr>
          <p:cNvPr id="79" name="Google Shape;79;p18"/>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rtl="0">
              <a:lnSpc>
                <a:spcPct val="100000"/>
              </a:lnSpc>
              <a:spcAft>
                <a:spcPts val="0"/>
              </a:spcAft>
              <a:buNone/>
              <a:defRPr sz="1000">
                <a:solidFill>
                  <a:schemeClr val="dk2"/>
                </a:solidFill>
              </a:defRPr>
            </a:lvl1pPr>
            <a:lvl2pPr lvl="1" algn="r" rtl="0">
              <a:lnSpc>
                <a:spcPct val="100000"/>
              </a:lnSpc>
              <a:spcAft>
                <a:spcPts val="0"/>
              </a:spcAft>
              <a:buNone/>
              <a:defRPr sz="1000">
                <a:solidFill>
                  <a:schemeClr val="dk2"/>
                </a:solidFill>
              </a:defRPr>
            </a:lvl2pPr>
            <a:lvl3pPr lvl="2" algn="r" rtl="0">
              <a:lnSpc>
                <a:spcPct val="100000"/>
              </a:lnSpc>
              <a:spcAft>
                <a:spcPts val="0"/>
              </a:spcAft>
              <a:buNone/>
              <a:defRPr sz="1000">
                <a:solidFill>
                  <a:schemeClr val="dk2"/>
                </a:solidFill>
              </a:defRPr>
            </a:lvl3pPr>
            <a:lvl4pPr lvl="3" algn="r" rtl="0">
              <a:lnSpc>
                <a:spcPct val="100000"/>
              </a:lnSpc>
              <a:spcAft>
                <a:spcPts val="0"/>
              </a:spcAft>
              <a:buNone/>
              <a:defRPr sz="1000">
                <a:solidFill>
                  <a:schemeClr val="dk2"/>
                </a:solidFill>
              </a:defRPr>
            </a:lvl4pPr>
            <a:lvl5pPr lvl="4" algn="r" rtl="0">
              <a:lnSpc>
                <a:spcPct val="100000"/>
              </a:lnSpc>
              <a:spcAft>
                <a:spcPts val="0"/>
              </a:spcAft>
              <a:buNone/>
              <a:defRPr sz="1000">
                <a:solidFill>
                  <a:schemeClr val="dk2"/>
                </a:solidFill>
              </a:defRPr>
            </a:lvl5pPr>
            <a:lvl6pPr lvl="5" algn="r" rtl="0">
              <a:lnSpc>
                <a:spcPct val="100000"/>
              </a:lnSpc>
              <a:spcAft>
                <a:spcPts val="0"/>
              </a:spcAft>
              <a:buNone/>
              <a:defRPr sz="1000">
                <a:solidFill>
                  <a:schemeClr val="dk2"/>
                </a:solidFill>
              </a:defRPr>
            </a:lvl6pPr>
            <a:lvl7pPr lvl="6" algn="r" rtl="0">
              <a:lnSpc>
                <a:spcPct val="100000"/>
              </a:lnSpc>
              <a:spcAft>
                <a:spcPts val="0"/>
              </a:spcAft>
              <a:buNone/>
              <a:defRPr sz="1000">
                <a:solidFill>
                  <a:schemeClr val="dk2"/>
                </a:solidFill>
              </a:defRPr>
            </a:lvl7pPr>
            <a:lvl8pPr lvl="7" algn="r" rtl="0">
              <a:lnSpc>
                <a:spcPct val="100000"/>
              </a:lnSpc>
              <a:spcAft>
                <a:spcPts val="0"/>
              </a:spcAft>
              <a:buNone/>
              <a:defRPr sz="1000">
                <a:solidFill>
                  <a:schemeClr val="dk2"/>
                </a:solidFill>
              </a:defRPr>
            </a:lvl8pPr>
            <a:lvl9pPr lvl="8" algn="r" rtl="0">
              <a:lnSpc>
                <a:spcPct val="100000"/>
              </a:lnSpc>
              <a:spcAft>
                <a:spcPts val="0"/>
              </a:spcAft>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dk1"/>
              </a:buClr>
              <a:buSzPts val="1800"/>
              <a:buChar char="●"/>
              <a:defRPr>
                <a:solidFill>
                  <a:schemeClr val="dk1"/>
                </a:solidFill>
              </a:defRPr>
            </a:lvl1pPr>
            <a:lvl2pPr marL="914400" lvl="1" indent="-317500">
              <a:spcBef>
                <a:spcPts val="1600"/>
              </a:spcBef>
              <a:spcAft>
                <a:spcPts val="0"/>
              </a:spcAft>
              <a:buClr>
                <a:schemeClr val="dk1"/>
              </a:buClr>
              <a:buSzPts val="1400"/>
              <a:buChar char="○"/>
              <a:defRPr>
                <a:solidFill>
                  <a:schemeClr val="dk1"/>
                </a:solidFill>
              </a:defRPr>
            </a:lvl2pPr>
            <a:lvl3pPr marL="1371600" lvl="2" indent="-317500">
              <a:spcBef>
                <a:spcPts val="1600"/>
              </a:spcBef>
              <a:spcAft>
                <a:spcPts val="0"/>
              </a:spcAft>
              <a:buClr>
                <a:schemeClr val="dk1"/>
              </a:buClr>
              <a:buSzPts val="1400"/>
              <a:buChar char="■"/>
              <a:defRPr>
                <a:solidFill>
                  <a:schemeClr val="dk1"/>
                </a:solidFill>
              </a:defRPr>
            </a:lvl3pPr>
            <a:lvl4pPr marL="1828800" lvl="3" indent="-317500">
              <a:spcBef>
                <a:spcPts val="1600"/>
              </a:spcBef>
              <a:spcAft>
                <a:spcPts val="0"/>
              </a:spcAft>
              <a:buClr>
                <a:schemeClr val="dk1"/>
              </a:buClr>
              <a:buSzPts val="1400"/>
              <a:buChar char="●"/>
              <a:defRPr>
                <a:solidFill>
                  <a:schemeClr val="dk1"/>
                </a:solidFill>
              </a:defRPr>
            </a:lvl4pPr>
            <a:lvl5pPr marL="2286000" lvl="4" indent="-317500">
              <a:spcBef>
                <a:spcPts val="1600"/>
              </a:spcBef>
              <a:spcAft>
                <a:spcPts val="0"/>
              </a:spcAft>
              <a:buClr>
                <a:schemeClr val="dk1"/>
              </a:buClr>
              <a:buSzPts val="1400"/>
              <a:buChar char="○"/>
              <a:defRPr>
                <a:solidFill>
                  <a:schemeClr val="dk1"/>
                </a:solidFill>
              </a:defRPr>
            </a:lvl5pPr>
            <a:lvl6pPr marL="2743200" lvl="5" indent="-317500">
              <a:spcBef>
                <a:spcPts val="1600"/>
              </a:spcBef>
              <a:spcAft>
                <a:spcPts val="0"/>
              </a:spcAft>
              <a:buClr>
                <a:schemeClr val="dk1"/>
              </a:buClr>
              <a:buSzPts val="1400"/>
              <a:buChar char="■"/>
              <a:defRPr>
                <a:solidFill>
                  <a:schemeClr val="dk1"/>
                </a:solidFill>
              </a:defRPr>
            </a:lvl6pPr>
            <a:lvl7pPr marL="3200400" lvl="6" indent="-317500">
              <a:spcBef>
                <a:spcPts val="1600"/>
              </a:spcBef>
              <a:spcAft>
                <a:spcPts val="0"/>
              </a:spcAft>
              <a:buClr>
                <a:schemeClr val="dk1"/>
              </a:buClr>
              <a:buSzPts val="1400"/>
              <a:buChar char="●"/>
              <a:defRPr>
                <a:solidFill>
                  <a:schemeClr val="dk1"/>
                </a:solidFill>
              </a:defRPr>
            </a:lvl7pPr>
            <a:lvl8pPr marL="3657600" lvl="7" indent="-317500">
              <a:spcBef>
                <a:spcPts val="1600"/>
              </a:spcBef>
              <a:spcAft>
                <a:spcPts val="0"/>
              </a:spcAft>
              <a:buClr>
                <a:schemeClr val="dk1"/>
              </a:buClr>
              <a:buSzPts val="1400"/>
              <a:buChar char="○"/>
              <a:defRPr>
                <a:solidFill>
                  <a:schemeClr val="dk1"/>
                </a:solidFill>
              </a:defRPr>
            </a:lvl8pPr>
            <a:lvl9pPr marL="4114800" lvl="8" indent="-317500">
              <a:spcBef>
                <a:spcPts val="1600"/>
              </a:spcBef>
              <a:spcAft>
                <a:spcPts val="1600"/>
              </a:spcAft>
              <a:buClr>
                <a:schemeClr val="dk1"/>
              </a:buClr>
              <a:buSzPts val="1400"/>
              <a:buChar char="■"/>
              <a:defRPr>
                <a:solidFill>
                  <a:schemeClr val="dk1"/>
                </a:solidFill>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dark-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1pPr>
            <a:lvl2pPr lvl="1">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2pPr>
            <a:lvl3pPr lvl="2">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3pPr>
            <a:lvl4pPr lvl="3">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4pPr>
            <a:lvl5pPr lvl="4">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5pPr>
            <a:lvl6pPr lvl="5">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6pPr>
            <a:lvl7pPr lvl="6">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7pPr>
            <a:lvl8pPr lvl="7">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8pPr>
            <a:lvl9pPr lvl="8">
              <a:spcBef>
                <a:spcPts val="0"/>
              </a:spcBef>
              <a:spcAft>
                <a:spcPts val="0"/>
              </a:spcAft>
              <a:buClr>
                <a:schemeClr val="dk1"/>
              </a:buClr>
              <a:buSzPts val="2800"/>
              <a:buFont typeface="Merriweather"/>
              <a:buNone/>
              <a:defRPr sz="2800">
                <a:solidFill>
                  <a:schemeClr val="dk1"/>
                </a:solidFill>
                <a:latin typeface="Merriweather"/>
                <a:ea typeface="Merriweather"/>
                <a:cs typeface="Merriweather"/>
                <a:sym typeface="Merriweathe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Merriweather"/>
              <a:buChar char="●"/>
              <a:defRPr sz="1800">
                <a:solidFill>
                  <a:schemeClr val="lt2"/>
                </a:solidFill>
                <a:latin typeface="Merriweather"/>
                <a:ea typeface="Merriweather"/>
                <a:cs typeface="Merriweather"/>
                <a:sym typeface="Merriweather"/>
              </a:defRPr>
            </a:lvl1pPr>
            <a:lvl2pPr marL="914400" lvl="1"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2pPr>
            <a:lvl3pPr marL="1371600" lvl="2"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3pPr>
            <a:lvl4pPr marL="1828800" lvl="3"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4pPr>
            <a:lvl5pPr marL="2286000" lvl="4"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5pPr>
            <a:lvl6pPr marL="2743200" lvl="5"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6pPr>
            <a:lvl7pPr marL="3200400" lvl="6"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7pPr>
            <a:lvl8pPr marL="3657600" lvl="7" indent="-317500">
              <a:lnSpc>
                <a:spcPct val="115000"/>
              </a:lnSpc>
              <a:spcBef>
                <a:spcPts val="1600"/>
              </a:spcBef>
              <a:spcAft>
                <a:spcPts val="0"/>
              </a:spcAft>
              <a:buClr>
                <a:schemeClr val="lt2"/>
              </a:buClr>
              <a:buSzPts val="1400"/>
              <a:buFont typeface="Merriweather"/>
              <a:buChar char="○"/>
              <a:defRPr>
                <a:solidFill>
                  <a:schemeClr val="lt2"/>
                </a:solidFill>
                <a:latin typeface="Merriweather"/>
                <a:ea typeface="Merriweather"/>
                <a:cs typeface="Merriweather"/>
                <a:sym typeface="Merriweather"/>
              </a:defRPr>
            </a:lvl8pPr>
            <a:lvl9pPr marL="4114800" lvl="8" indent="-317500">
              <a:lnSpc>
                <a:spcPct val="115000"/>
              </a:lnSpc>
              <a:spcBef>
                <a:spcPts val="1600"/>
              </a:spcBef>
              <a:spcAft>
                <a:spcPts val="1600"/>
              </a:spcAft>
              <a:buClr>
                <a:schemeClr val="lt2"/>
              </a:buClr>
              <a:buSzPts val="1400"/>
              <a:buFont typeface="Merriweather"/>
              <a:buChar char="■"/>
              <a:defRPr>
                <a:solidFill>
                  <a:schemeClr val="lt2"/>
                </a:solidFill>
                <a:latin typeface="Merriweather"/>
                <a:ea typeface="Merriweather"/>
                <a:cs typeface="Merriweather"/>
                <a:sym typeface="Merriweather"/>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38.jp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43.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0.jp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Google Shape;84;p19"/>
          <p:cNvPicPr preferRelativeResize="0"/>
          <p:nvPr/>
        </p:nvPicPr>
        <p:blipFill rotWithShape="1">
          <a:blip r:embed="rId3">
            <a:alphaModFix/>
          </a:blip>
          <a:srcRect t="9061" b="6798"/>
          <a:stretch/>
        </p:blipFill>
        <p:spPr>
          <a:xfrm>
            <a:off x="0" y="-626855"/>
            <a:ext cx="9144001" cy="5770344"/>
          </a:xfrm>
          <a:prstGeom prst="rect">
            <a:avLst/>
          </a:prstGeom>
          <a:noFill/>
          <a:ln>
            <a:noFill/>
          </a:ln>
        </p:spPr>
      </p:pic>
      <p:sp>
        <p:nvSpPr>
          <p:cNvPr id="85" name="Google Shape;85;p19"/>
          <p:cNvSpPr txBox="1">
            <a:spLocks noGrp="1"/>
          </p:cNvSpPr>
          <p:nvPr>
            <p:ph type="ctrTitle"/>
          </p:nvPr>
        </p:nvSpPr>
        <p:spPr>
          <a:xfrm>
            <a:off x="361233" y="50800"/>
            <a:ext cx="8520600" cy="2052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400" b="1">
                <a:solidFill>
                  <a:srgbClr val="000000"/>
                </a:solidFill>
              </a:rPr>
              <a:t>AIM National Aquatic Monitoring Framework:</a:t>
            </a:r>
            <a:br>
              <a:rPr lang="en" sz="2400" b="1">
                <a:solidFill>
                  <a:srgbClr val="000000"/>
                </a:solidFill>
              </a:rPr>
            </a:br>
            <a:r>
              <a:rPr lang="en" sz="4000" b="1">
                <a:solidFill>
                  <a:srgbClr val="000000"/>
                </a:solidFill>
              </a:rPr>
              <a:t/>
            </a:r>
            <a:br>
              <a:rPr lang="en" sz="4000" b="1">
                <a:solidFill>
                  <a:srgbClr val="000000"/>
                </a:solidFill>
              </a:rPr>
            </a:br>
            <a:r>
              <a:rPr lang="en" sz="4000" b="1">
                <a:solidFill>
                  <a:srgbClr val="000000"/>
                </a:solidFill>
              </a:rPr>
              <a:t>Lentic Monitoring Methods</a:t>
            </a:r>
            <a:endParaRPr sz="4000" b="1">
              <a:solidFill>
                <a:srgbClr val="000000"/>
              </a:solidFill>
            </a:endParaRPr>
          </a:p>
        </p:txBody>
      </p:sp>
      <p:sp>
        <p:nvSpPr>
          <p:cNvPr id="86" name="Google Shape;86;p19"/>
          <p:cNvSpPr txBox="1">
            <a:spLocks noGrp="1"/>
          </p:cNvSpPr>
          <p:nvPr>
            <p:ph type="subTitle" idx="1"/>
          </p:nvPr>
        </p:nvSpPr>
        <p:spPr>
          <a:xfrm>
            <a:off x="311700" y="2875925"/>
            <a:ext cx="8520600" cy="975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chemeClr val="accent2"/>
                </a:solidFill>
              </a:rPr>
              <a:t>Tess Webb and Justin Jimenez</a:t>
            </a:r>
            <a:endParaRPr sz="1800">
              <a:solidFill>
                <a:schemeClr val="accent2"/>
              </a:solidFill>
            </a:endParaRPr>
          </a:p>
          <a:p>
            <a:pPr marL="0" lvl="0" indent="0" algn="ctr" rtl="0">
              <a:spcBef>
                <a:spcPts val="0"/>
              </a:spcBef>
              <a:spcAft>
                <a:spcPts val="0"/>
              </a:spcAft>
              <a:buNone/>
            </a:pPr>
            <a:endParaRPr sz="1600">
              <a:solidFill>
                <a:schemeClr val="accent2"/>
              </a:solidFill>
            </a:endParaRPr>
          </a:p>
        </p:txBody>
      </p:sp>
      <p:pic>
        <p:nvPicPr>
          <p:cNvPr id="87" name="Google Shape;87;p19"/>
          <p:cNvPicPr preferRelativeResize="0"/>
          <p:nvPr/>
        </p:nvPicPr>
        <p:blipFill>
          <a:blip r:embed="rId4">
            <a:alphaModFix/>
          </a:blip>
          <a:stretch>
            <a:fillRect/>
          </a:stretch>
        </p:blipFill>
        <p:spPr>
          <a:xfrm>
            <a:off x="3346150" y="3851825"/>
            <a:ext cx="1225850" cy="1066500"/>
          </a:xfrm>
          <a:prstGeom prst="rect">
            <a:avLst/>
          </a:prstGeom>
          <a:noFill/>
          <a:ln>
            <a:noFill/>
          </a:ln>
        </p:spPr>
      </p:pic>
      <p:pic>
        <p:nvPicPr>
          <p:cNvPr id="88" name="Google Shape;88;p19"/>
          <p:cNvPicPr preferRelativeResize="0"/>
          <p:nvPr/>
        </p:nvPicPr>
        <p:blipFill>
          <a:blip r:embed="rId5">
            <a:alphaModFix/>
          </a:blip>
          <a:stretch>
            <a:fillRect/>
          </a:stretch>
        </p:blipFill>
        <p:spPr>
          <a:xfrm>
            <a:off x="4572000" y="3851825"/>
            <a:ext cx="1051574" cy="1066500"/>
          </a:xfrm>
          <a:prstGeom prst="rect">
            <a:avLst/>
          </a:prstGeom>
          <a:noFill/>
          <a:ln>
            <a:noFill/>
          </a:ln>
        </p:spPr>
      </p:pic>
      <p:sp>
        <p:nvSpPr>
          <p:cNvPr id="89" name="Google Shape;89;p19"/>
          <p:cNvSpPr txBox="1"/>
          <p:nvPr/>
        </p:nvSpPr>
        <p:spPr>
          <a:xfrm>
            <a:off x="5518475" y="3851825"/>
            <a:ext cx="3625500" cy="758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accent2"/>
                </a:solidFill>
                <a:latin typeface="Merriweather"/>
                <a:ea typeface="Merriweather"/>
                <a:cs typeface="Merriweather"/>
                <a:sym typeface="Merriweather"/>
              </a:rPr>
              <a:t>In collaboration with: </a:t>
            </a:r>
            <a:endParaRPr sz="1200">
              <a:solidFill>
                <a:schemeClr val="accent2"/>
              </a:solidFill>
              <a:latin typeface="Merriweather"/>
              <a:ea typeface="Merriweather"/>
              <a:cs typeface="Merriweather"/>
              <a:sym typeface="Merriweather"/>
            </a:endParaRPr>
          </a:p>
          <a:p>
            <a:pPr marL="0" lvl="0" indent="0" algn="ctr" rtl="0">
              <a:spcBef>
                <a:spcPts val="0"/>
              </a:spcBef>
              <a:spcAft>
                <a:spcPts val="0"/>
              </a:spcAft>
              <a:buNone/>
            </a:pPr>
            <a:r>
              <a:rPr lang="en" sz="1200">
                <a:solidFill>
                  <a:schemeClr val="accent2"/>
                </a:solidFill>
                <a:latin typeface="Merriweather"/>
                <a:ea typeface="Merriweather"/>
                <a:cs typeface="Merriweather"/>
                <a:sym typeface="Merriweather"/>
              </a:rPr>
              <a:t>Joanna Lemly, Ruth Whittington,</a:t>
            </a:r>
            <a:br>
              <a:rPr lang="en" sz="1200">
                <a:solidFill>
                  <a:schemeClr val="accent2"/>
                </a:solidFill>
                <a:latin typeface="Merriweather"/>
                <a:ea typeface="Merriweather"/>
                <a:cs typeface="Merriweather"/>
                <a:sym typeface="Merriweather"/>
              </a:rPr>
            </a:br>
            <a:r>
              <a:rPr lang="en" sz="1200">
                <a:solidFill>
                  <a:schemeClr val="accent2"/>
                </a:solidFill>
                <a:latin typeface="Merriweather"/>
                <a:ea typeface="Merriweather"/>
                <a:cs typeface="Merriweather"/>
                <a:sym typeface="Merriweather"/>
              </a:rPr>
              <a:t>Katrina Castro CNHP</a:t>
            </a:r>
            <a:endParaRPr sz="1200">
              <a:solidFill>
                <a:schemeClr val="accent2"/>
              </a:solidFill>
              <a:latin typeface="Merriweather"/>
              <a:ea typeface="Merriweather"/>
              <a:cs typeface="Merriweather"/>
              <a:sym typeface="Merriweather"/>
            </a:endParaRPr>
          </a:p>
          <a:p>
            <a:pPr marL="0" lvl="0" indent="0" algn="ctr" rtl="0">
              <a:spcBef>
                <a:spcPts val="0"/>
              </a:spcBef>
              <a:spcAft>
                <a:spcPts val="0"/>
              </a:spcAft>
              <a:buNone/>
            </a:pPr>
            <a:r>
              <a:rPr lang="en" sz="1200">
                <a:solidFill>
                  <a:schemeClr val="accent2"/>
                </a:solidFill>
                <a:latin typeface="Merriweather"/>
                <a:ea typeface="Merriweather"/>
                <a:cs typeface="Merriweather"/>
                <a:sym typeface="Merriweather"/>
              </a:rPr>
              <a:t>Melissa Dickard, Cassie Mellon, BLM</a:t>
            </a:r>
            <a:endParaRPr sz="1200">
              <a:solidFill>
                <a:schemeClr val="accent2"/>
              </a:solidFill>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3"/>
        <p:cNvGrpSpPr/>
        <p:nvPr/>
      </p:nvGrpSpPr>
      <p:grpSpPr>
        <a:xfrm>
          <a:off x="0" y="0"/>
          <a:ext cx="0" cy="0"/>
          <a:chOff x="0" y="0"/>
          <a:chExt cx="0" cy="0"/>
        </a:xfrm>
      </p:grpSpPr>
      <p:grpSp>
        <p:nvGrpSpPr>
          <p:cNvPr id="154" name="Google Shape;154;p28"/>
          <p:cNvGrpSpPr/>
          <p:nvPr/>
        </p:nvGrpSpPr>
        <p:grpSpPr>
          <a:xfrm>
            <a:off x="2977288" y="1078678"/>
            <a:ext cx="2478895" cy="1771354"/>
            <a:chOff x="518618" y="1329734"/>
            <a:chExt cx="2659474" cy="1934215"/>
          </a:xfrm>
        </p:grpSpPr>
        <p:sp>
          <p:nvSpPr>
            <p:cNvPr id="155" name="Google Shape;155;p28"/>
            <p:cNvSpPr/>
            <p:nvPr/>
          </p:nvSpPr>
          <p:spPr>
            <a:xfrm>
              <a:off x="518618" y="1329734"/>
              <a:ext cx="2659474" cy="1934215"/>
            </a:xfrm>
            <a:custGeom>
              <a:avLst/>
              <a:gdLst/>
              <a:ahLst/>
              <a:cxnLst/>
              <a:rect l="l" t="t" r="r" b="b"/>
              <a:pathLst>
                <a:path w="2748810" h="1983810" extrusionOk="0">
                  <a:moveTo>
                    <a:pt x="302930" y="1725759"/>
                  </a:moveTo>
                  <a:lnTo>
                    <a:pt x="302930" y="1725759"/>
                  </a:lnTo>
                  <a:cubicBezTo>
                    <a:pt x="319759" y="1729499"/>
                    <a:pt x="337063" y="1731527"/>
                    <a:pt x="353418" y="1736979"/>
                  </a:cubicBezTo>
                  <a:cubicBezTo>
                    <a:pt x="359814" y="1739111"/>
                    <a:pt x="364087" y="1745460"/>
                    <a:pt x="370248" y="1748198"/>
                  </a:cubicBezTo>
                  <a:cubicBezTo>
                    <a:pt x="381055" y="1753001"/>
                    <a:pt x="392687" y="1755678"/>
                    <a:pt x="403907" y="1759418"/>
                  </a:cubicBezTo>
                  <a:lnTo>
                    <a:pt x="420736" y="1765028"/>
                  </a:lnTo>
                  <a:lnTo>
                    <a:pt x="437566" y="1770637"/>
                  </a:lnTo>
                  <a:cubicBezTo>
                    <a:pt x="448786" y="1778117"/>
                    <a:pt x="458432" y="1788813"/>
                    <a:pt x="471225" y="1793077"/>
                  </a:cubicBezTo>
                  <a:cubicBezTo>
                    <a:pt x="517427" y="1808477"/>
                    <a:pt x="493176" y="1802623"/>
                    <a:pt x="544152" y="1809906"/>
                  </a:cubicBezTo>
                  <a:cubicBezTo>
                    <a:pt x="555372" y="1813646"/>
                    <a:pt x="567970" y="1814566"/>
                    <a:pt x="577811" y="1821126"/>
                  </a:cubicBezTo>
                  <a:cubicBezTo>
                    <a:pt x="583421" y="1824866"/>
                    <a:pt x="588444" y="1829689"/>
                    <a:pt x="594641" y="1832345"/>
                  </a:cubicBezTo>
                  <a:cubicBezTo>
                    <a:pt x="601728" y="1835382"/>
                    <a:pt x="609695" y="1835740"/>
                    <a:pt x="617080" y="1837955"/>
                  </a:cubicBezTo>
                  <a:cubicBezTo>
                    <a:pt x="641294" y="1845220"/>
                    <a:pt x="664963" y="1855841"/>
                    <a:pt x="690007" y="1860394"/>
                  </a:cubicBezTo>
                  <a:cubicBezTo>
                    <a:pt x="723796" y="1866537"/>
                    <a:pt x="744618" y="1866928"/>
                    <a:pt x="779764" y="1871614"/>
                  </a:cubicBezTo>
                  <a:cubicBezTo>
                    <a:pt x="791039" y="1873117"/>
                    <a:pt x="802269" y="1874993"/>
                    <a:pt x="813423" y="1877224"/>
                  </a:cubicBezTo>
                  <a:cubicBezTo>
                    <a:pt x="822322" y="1879004"/>
                    <a:pt x="843333" y="1884433"/>
                    <a:pt x="852692" y="1888444"/>
                  </a:cubicBezTo>
                  <a:cubicBezTo>
                    <a:pt x="872549" y="1896954"/>
                    <a:pt x="885810" y="1908330"/>
                    <a:pt x="908790" y="1910883"/>
                  </a:cubicBezTo>
                  <a:lnTo>
                    <a:pt x="959279" y="1916493"/>
                  </a:lnTo>
                  <a:cubicBezTo>
                    <a:pt x="980520" y="1921803"/>
                    <a:pt x="1022880" y="1932769"/>
                    <a:pt x="1037816" y="1933322"/>
                  </a:cubicBezTo>
                  <a:lnTo>
                    <a:pt x="1189281" y="1938932"/>
                  </a:lnTo>
                  <a:cubicBezTo>
                    <a:pt x="1204241" y="1940802"/>
                    <a:pt x="1219289" y="1942064"/>
                    <a:pt x="1234160" y="1944542"/>
                  </a:cubicBezTo>
                  <a:cubicBezTo>
                    <a:pt x="1252970" y="1947677"/>
                    <a:pt x="1271231" y="1954492"/>
                    <a:pt x="1290258" y="1955761"/>
                  </a:cubicBezTo>
                  <a:cubicBezTo>
                    <a:pt x="1318307" y="1957631"/>
                    <a:pt x="1346321" y="1960123"/>
                    <a:pt x="1374405" y="1961371"/>
                  </a:cubicBezTo>
                  <a:cubicBezTo>
                    <a:pt x="1549213" y="1969141"/>
                    <a:pt x="1720084" y="1969797"/>
                    <a:pt x="1896118" y="1972591"/>
                  </a:cubicBezTo>
                  <a:cubicBezTo>
                    <a:pt x="1916687" y="1974461"/>
                    <a:pt x="1937313" y="1975788"/>
                    <a:pt x="1957826" y="1978201"/>
                  </a:cubicBezTo>
                  <a:cubicBezTo>
                    <a:pt x="1969122" y="1979530"/>
                    <a:pt x="1980111" y="1983810"/>
                    <a:pt x="1991485" y="1983810"/>
                  </a:cubicBezTo>
                  <a:cubicBezTo>
                    <a:pt x="2006561" y="1983810"/>
                    <a:pt x="2021454" y="1980437"/>
                    <a:pt x="2036363" y="1978201"/>
                  </a:cubicBezTo>
                  <a:cubicBezTo>
                    <a:pt x="2058860" y="1974827"/>
                    <a:pt x="2103681" y="1966981"/>
                    <a:pt x="2103681" y="1966981"/>
                  </a:cubicBezTo>
                  <a:lnTo>
                    <a:pt x="2154169" y="1950152"/>
                  </a:lnTo>
                  <a:cubicBezTo>
                    <a:pt x="2154171" y="1950151"/>
                    <a:pt x="2187825" y="1938933"/>
                    <a:pt x="2187828" y="1938932"/>
                  </a:cubicBezTo>
                  <a:cubicBezTo>
                    <a:pt x="2195308" y="1935192"/>
                    <a:pt x="2202438" y="1930648"/>
                    <a:pt x="2210268" y="1927712"/>
                  </a:cubicBezTo>
                  <a:cubicBezTo>
                    <a:pt x="2217487" y="1925005"/>
                    <a:pt x="2225322" y="1924317"/>
                    <a:pt x="2232707" y="1922102"/>
                  </a:cubicBezTo>
                  <a:cubicBezTo>
                    <a:pt x="2244035" y="1918704"/>
                    <a:pt x="2255146" y="1914623"/>
                    <a:pt x="2266366" y="1910883"/>
                  </a:cubicBezTo>
                  <a:cubicBezTo>
                    <a:pt x="2271976" y="1909013"/>
                    <a:pt x="2278275" y="1908553"/>
                    <a:pt x="2283195" y="1905273"/>
                  </a:cubicBezTo>
                  <a:cubicBezTo>
                    <a:pt x="2306440" y="1889776"/>
                    <a:pt x="2293484" y="1895688"/>
                    <a:pt x="2322464" y="1888444"/>
                  </a:cubicBezTo>
                  <a:cubicBezTo>
                    <a:pt x="2328074" y="1884704"/>
                    <a:pt x="2334526" y="1881991"/>
                    <a:pt x="2339293" y="1877224"/>
                  </a:cubicBezTo>
                  <a:cubicBezTo>
                    <a:pt x="2344060" y="1872456"/>
                    <a:pt x="2345439" y="1864834"/>
                    <a:pt x="2350513" y="1860394"/>
                  </a:cubicBezTo>
                  <a:cubicBezTo>
                    <a:pt x="2360661" y="1851515"/>
                    <a:pt x="2374637" y="1847490"/>
                    <a:pt x="2384172" y="1837955"/>
                  </a:cubicBezTo>
                  <a:cubicBezTo>
                    <a:pt x="2405769" y="1816358"/>
                    <a:pt x="2394400" y="1825527"/>
                    <a:pt x="2417831" y="1809906"/>
                  </a:cubicBezTo>
                  <a:cubicBezTo>
                    <a:pt x="2444010" y="1770637"/>
                    <a:pt x="2429050" y="1783727"/>
                    <a:pt x="2457099" y="1765028"/>
                  </a:cubicBezTo>
                  <a:cubicBezTo>
                    <a:pt x="2483279" y="1725759"/>
                    <a:pt x="2468319" y="1738849"/>
                    <a:pt x="2496368" y="1720149"/>
                  </a:cubicBezTo>
                  <a:cubicBezTo>
                    <a:pt x="2499215" y="1708762"/>
                    <a:pt x="2502759" y="1692147"/>
                    <a:pt x="2507588" y="1680880"/>
                  </a:cubicBezTo>
                  <a:cubicBezTo>
                    <a:pt x="2516130" y="1660949"/>
                    <a:pt x="2518757" y="1658515"/>
                    <a:pt x="2530027" y="1641612"/>
                  </a:cubicBezTo>
                  <a:cubicBezTo>
                    <a:pt x="2543379" y="1601557"/>
                    <a:pt x="2534687" y="1617794"/>
                    <a:pt x="2552466" y="1591123"/>
                  </a:cubicBezTo>
                  <a:cubicBezTo>
                    <a:pt x="2552805" y="1589428"/>
                    <a:pt x="2561248" y="1544901"/>
                    <a:pt x="2563686" y="1540635"/>
                  </a:cubicBezTo>
                  <a:cubicBezTo>
                    <a:pt x="2567622" y="1533747"/>
                    <a:pt x="2574905" y="1529416"/>
                    <a:pt x="2580515" y="1523806"/>
                  </a:cubicBezTo>
                  <a:cubicBezTo>
                    <a:pt x="2593855" y="1483785"/>
                    <a:pt x="2574938" y="1532173"/>
                    <a:pt x="2602955" y="1490147"/>
                  </a:cubicBezTo>
                  <a:cubicBezTo>
                    <a:pt x="2606235" y="1485227"/>
                    <a:pt x="2605630" y="1478451"/>
                    <a:pt x="2608564" y="1473317"/>
                  </a:cubicBezTo>
                  <a:cubicBezTo>
                    <a:pt x="2623837" y="1446588"/>
                    <a:pt x="2624143" y="1455744"/>
                    <a:pt x="2642223" y="1434048"/>
                  </a:cubicBezTo>
                  <a:cubicBezTo>
                    <a:pt x="2662319" y="1409933"/>
                    <a:pt x="2646403" y="1425690"/>
                    <a:pt x="2659053" y="1400390"/>
                  </a:cubicBezTo>
                  <a:cubicBezTo>
                    <a:pt x="2662068" y="1394360"/>
                    <a:pt x="2666532" y="1389170"/>
                    <a:pt x="2670272" y="1383560"/>
                  </a:cubicBezTo>
                  <a:cubicBezTo>
                    <a:pt x="2672142" y="1376080"/>
                    <a:pt x="2672845" y="1368207"/>
                    <a:pt x="2675882" y="1361121"/>
                  </a:cubicBezTo>
                  <a:cubicBezTo>
                    <a:pt x="2678538" y="1354924"/>
                    <a:pt x="2683757" y="1350145"/>
                    <a:pt x="2687102" y="1344291"/>
                  </a:cubicBezTo>
                  <a:cubicBezTo>
                    <a:pt x="2691251" y="1337030"/>
                    <a:pt x="2694173" y="1329113"/>
                    <a:pt x="2698322" y="1321852"/>
                  </a:cubicBezTo>
                  <a:cubicBezTo>
                    <a:pt x="2701667" y="1315998"/>
                    <a:pt x="2706803" y="1311184"/>
                    <a:pt x="2709541" y="1305023"/>
                  </a:cubicBezTo>
                  <a:cubicBezTo>
                    <a:pt x="2714344" y="1294216"/>
                    <a:pt x="2720761" y="1271364"/>
                    <a:pt x="2720761" y="1271364"/>
                  </a:cubicBezTo>
                  <a:cubicBezTo>
                    <a:pt x="2729234" y="1161223"/>
                    <a:pt x="2731851" y="1161171"/>
                    <a:pt x="2720761" y="1013312"/>
                  </a:cubicBezTo>
                  <a:cubicBezTo>
                    <a:pt x="2719743" y="999737"/>
                    <a:pt x="2713281" y="987133"/>
                    <a:pt x="2709541" y="974044"/>
                  </a:cubicBezTo>
                  <a:cubicBezTo>
                    <a:pt x="2711411" y="927295"/>
                    <a:pt x="2712039" y="880480"/>
                    <a:pt x="2715151" y="833798"/>
                  </a:cubicBezTo>
                  <a:cubicBezTo>
                    <a:pt x="2715785" y="824284"/>
                    <a:pt x="2719055" y="815130"/>
                    <a:pt x="2720761" y="805749"/>
                  </a:cubicBezTo>
                  <a:cubicBezTo>
                    <a:pt x="2722796" y="794558"/>
                    <a:pt x="2723904" y="783194"/>
                    <a:pt x="2726371" y="772090"/>
                  </a:cubicBezTo>
                  <a:cubicBezTo>
                    <a:pt x="2727654" y="766318"/>
                    <a:pt x="2730546" y="760998"/>
                    <a:pt x="2731980" y="755261"/>
                  </a:cubicBezTo>
                  <a:cubicBezTo>
                    <a:pt x="2734292" y="746011"/>
                    <a:pt x="2735277" y="736462"/>
                    <a:pt x="2737590" y="727212"/>
                  </a:cubicBezTo>
                  <a:cubicBezTo>
                    <a:pt x="2739024" y="721475"/>
                    <a:pt x="2741575" y="716068"/>
                    <a:pt x="2743200" y="710382"/>
                  </a:cubicBezTo>
                  <a:cubicBezTo>
                    <a:pt x="2745318" y="702969"/>
                    <a:pt x="2746940" y="695423"/>
                    <a:pt x="2748810" y="687943"/>
                  </a:cubicBezTo>
                  <a:cubicBezTo>
                    <a:pt x="2745070" y="637455"/>
                    <a:pt x="2742628" y="586853"/>
                    <a:pt x="2737590" y="536478"/>
                  </a:cubicBezTo>
                  <a:cubicBezTo>
                    <a:pt x="2735827" y="518853"/>
                    <a:pt x="2728443" y="518183"/>
                    <a:pt x="2720761" y="502819"/>
                  </a:cubicBezTo>
                  <a:cubicBezTo>
                    <a:pt x="2718117" y="497530"/>
                    <a:pt x="2716707" y="491695"/>
                    <a:pt x="2715151" y="485990"/>
                  </a:cubicBezTo>
                  <a:cubicBezTo>
                    <a:pt x="2700364" y="431771"/>
                    <a:pt x="2715680" y="452860"/>
                    <a:pt x="2687102" y="424282"/>
                  </a:cubicBezTo>
                  <a:cubicBezTo>
                    <a:pt x="2685232" y="416802"/>
                    <a:pt x="2684529" y="408929"/>
                    <a:pt x="2681492" y="401842"/>
                  </a:cubicBezTo>
                  <a:cubicBezTo>
                    <a:pt x="2674408" y="385314"/>
                    <a:pt x="2664993" y="381659"/>
                    <a:pt x="2653443" y="368183"/>
                  </a:cubicBezTo>
                  <a:cubicBezTo>
                    <a:pt x="2647359" y="361084"/>
                    <a:pt x="2643797" y="351729"/>
                    <a:pt x="2636614" y="345744"/>
                  </a:cubicBezTo>
                  <a:cubicBezTo>
                    <a:pt x="2632071" y="341958"/>
                    <a:pt x="2625073" y="342779"/>
                    <a:pt x="2619784" y="340134"/>
                  </a:cubicBezTo>
                  <a:cubicBezTo>
                    <a:pt x="2613754" y="337119"/>
                    <a:pt x="2608565" y="332655"/>
                    <a:pt x="2602955" y="328915"/>
                  </a:cubicBezTo>
                  <a:cubicBezTo>
                    <a:pt x="2601085" y="323305"/>
                    <a:pt x="2601039" y="316703"/>
                    <a:pt x="2597345" y="312085"/>
                  </a:cubicBezTo>
                  <a:cubicBezTo>
                    <a:pt x="2593133" y="306820"/>
                    <a:pt x="2586001" y="304785"/>
                    <a:pt x="2580515" y="300866"/>
                  </a:cubicBezTo>
                  <a:cubicBezTo>
                    <a:pt x="2550795" y="279638"/>
                    <a:pt x="2568559" y="287530"/>
                    <a:pt x="2541247" y="278426"/>
                  </a:cubicBezTo>
                  <a:cubicBezTo>
                    <a:pt x="2502324" y="239505"/>
                    <a:pt x="2551178" y="287117"/>
                    <a:pt x="2496368" y="239158"/>
                  </a:cubicBezTo>
                  <a:cubicBezTo>
                    <a:pt x="2490397" y="233934"/>
                    <a:pt x="2485995" y="226939"/>
                    <a:pt x="2479539" y="222328"/>
                  </a:cubicBezTo>
                  <a:cubicBezTo>
                    <a:pt x="2472734" y="217467"/>
                    <a:pt x="2464360" y="215258"/>
                    <a:pt x="2457099" y="211109"/>
                  </a:cubicBezTo>
                  <a:cubicBezTo>
                    <a:pt x="2403196" y="180308"/>
                    <a:pt x="2474866" y="216318"/>
                    <a:pt x="2423441" y="194279"/>
                  </a:cubicBezTo>
                  <a:cubicBezTo>
                    <a:pt x="2415754" y="190985"/>
                    <a:pt x="2409011" y="185463"/>
                    <a:pt x="2401001" y="183060"/>
                  </a:cubicBezTo>
                  <a:cubicBezTo>
                    <a:pt x="2390106" y="179792"/>
                    <a:pt x="2378464" y="179833"/>
                    <a:pt x="2367342" y="177450"/>
                  </a:cubicBezTo>
                  <a:cubicBezTo>
                    <a:pt x="2352265" y="174219"/>
                    <a:pt x="2337423" y="169970"/>
                    <a:pt x="2322464" y="166230"/>
                  </a:cubicBezTo>
                  <a:cubicBezTo>
                    <a:pt x="2314984" y="164360"/>
                    <a:pt x="2306921" y="164068"/>
                    <a:pt x="2300025" y="160620"/>
                  </a:cubicBezTo>
                  <a:cubicBezTo>
                    <a:pt x="2285065" y="153140"/>
                    <a:pt x="2271547" y="141461"/>
                    <a:pt x="2255146" y="138181"/>
                  </a:cubicBezTo>
                  <a:cubicBezTo>
                    <a:pt x="2223920" y="131936"/>
                    <a:pt x="2191536" y="134923"/>
                    <a:pt x="2159779" y="132571"/>
                  </a:cubicBezTo>
                  <a:cubicBezTo>
                    <a:pt x="2141038" y="131183"/>
                    <a:pt x="2122380" y="128831"/>
                    <a:pt x="2103681" y="126961"/>
                  </a:cubicBezTo>
                  <a:cubicBezTo>
                    <a:pt x="2077502" y="121351"/>
                    <a:pt x="2051553" y="114534"/>
                    <a:pt x="2025144" y="110132"/>
                  </a:cubicBezTo>
                  <a:cubicBezTo>
                    <a:pt x="2013924" y="108262"/>
                    <a:pt x="2002589" y="106990"/>
                    <a:pt x="1991485" y="104522"/>
                  </a:cubicBezTo>
                  <a:cubicBezTo>
                    <a:pt x="1937437" y="92511"/>
                    <a:pt x="2019380" y="105513"/>
                    <a:pt x="1952216" y="93302"/>
                  </a:cubicBezTo>
                  <a:cubicBezTo>
                    <a:pt x="1910004" y="85628"/>
                    <a:pt x="1880405" y="85368"/>
                    <a:pt x="1834410" y="82083"/>
                  </a:cubicBezTo>
                  <a:cubicBezTo>
                    <a:pt x="1823190" y="78343"/>
                    <a:pt x="1812224" y="73731"/>
                    <a:pt x="1800751" y="70863"/>
                  </a:cubicBezTo>
                  <a:cubicBezTo>
                    <a:pt x="1780591" y="65823"/>
                    <a:pt x="1766275" y="61609"/>
                    <a:pt x="1744653" y="59644"/>
                  </a:cubicBezTo>
                  <a:cubicBezTo>
                    <a:pt x="1714799" y="56930"/>
                    <a:pt x="1684815" y="55904"/>
                    <a:pt x="1654896" y="54034"/>
                  </a:cubicBezTo>
                  <a:lnTo>
                    <a:pt x="1621237" y="42814"/>
                  </a:lnTo>
                  <a:cubicBezTo>
                    <a:pt x="1615627" y="40944"/>
                    <a:pt x="1610240" y="38176"/>
                    <a:pt x="1604407" y="37204"/>
                  </a:cubicBezTo>
                  <a:cubicBezTo>
                    <a:pt x="1593188" y="35334"/>
                    <a:pt x="1582009" y="33202"/>
                    <a:pt x="1570749" y="31594"/>
                  </a:cubicBezTo>
                  <a:cubicBezTo>
                    <a:pt x="1555824" y="29462"/>
                    <a:pt x="1540771" y="28277"/>
                    <a:pt x="1525870" y="25985"/>
                  </a:cubicBezTo>
                  <a:cubicBezTo>
                    <a:pt x="1516446" y="24535"/>
                    <a:pt x="1507260" y="21723"/>
                    <a:pt x="1497821" y="20375"/>
                  </a:cubicBezTo>
                  <a:cubicBezTo>
                    <a:pt x="1481058" y="17980"/>
                    <a:pt x="1464162" y="16635"/>
                    <a:pt x="1447333" y="14765"/>
                  </a:cubicBezTo>
                  <a:cubicBezTo>
                    <a:pt x="1439853" y="12895"/>
                    <a:pt x="1432453" y="10667"/>
                    <a:pt x="1424893" y="9155"/>
                  </a:cubicBezTo>
                  <a:cubicBezTo>
                    <a:pt x="1330297" y="-9765"/>
                    <a:pt x="1288278" y="5996"/>
                    <a:pt x="1155622" y="9155"/>
                  </a:cubicBezTo>
                  <a:cubicBezTo>
                    <a:pt x="1138793" y="11025"/>
                    <a:pt x="1122064" y="14465"/>
                    <a:pt x="1105134" y="14765"/>
                  </a:cubicBezTo>
                  <a:cubicBezTo>
                    <a:pt x="493433" y="25592"/>
                    <a:pt x="711204" y="-27000"/>
                    <a:pt x="499274" y="25985"/>
                  </a:cubicBezTo>
                  <a:cubicBezTo>
                    <a:pt x="493664" y="29725"/>
                    <a:pt x="488474" y="34189"/>
                    <a:pt x="482444" y="37204"/>
                  </a:cubicBezTo>
                  <a:cubicBezTo>
                    <a:pt x="466776" y="45038"/>
                    <a:pt x="440822" y="46356"/>
                    <a:pt x="426346" y="48424"/>
                  </a:cubicBezTo>
                  <a:cubicBezTo>
                    <a:pt x="420736" y="52164"/>
                    <a:pt x="415714" y="56988"/>
                    <a:pt x="409517" y="59644"/>
                  </a:cubicBezTo>
                  <a:cubicBezTo>
                    <a:pt x="396795" y="65096"/>
                    <a:pt x="382539" y="64035"/>
                    <a:pt x="370248" y="70863"/>
                  </a:cubicBezTo>
                  <a:cubicBezTo>
                    <a:pt x="312380" y="103012"/>
                    <a:pt x="357840" y="86218"/>
                    <a:pt x="319760" y="98912"/>
                  </a:cubicBezTo>
                  <a:cubicBezTo>
                    <a:pt x="312280" y="104522"/>
                    <a:pt x="305683" y="111560"/>
                    <a:pt x="297320" y="115742"/>
                  </a:cubicBezTo>
                  <a:cubicBezTo>
                    <a:pt x="290424" y="119190"/>
                    <a:pt x="281575" y="117527"/>
                    <a:pt x="274881" y="121352"/>
                  </a:cubicBezTo>
                  <a:cubicBezTo>
                    <a:pt x="267993" y="125288"/>
                    <a:pt x="264314" y="133310"/>
                    <a:pt x="258052" y="138181"/>
                  </a:cubicBezTo>
                  <a:cubicBezTo>
                    <a:pt x="247408" y="146460"/>
                    <a:pt x="233928" y="151085"/>
                    <a:pt x="224393" y="160620"/>
                  </a:cubicBezTo>
                  <a:cubicBezTo>
                    <a:pt x="175222" y="209791"/>
                    <a:pt x="235395" y="147417"/>
                    <a:pt x="196344" y="194279"/>
                  </a:cubicBezTo>
                  <a:cubicBezTo>
                    <a:pt x="167015" y="229474"/>
                    <a:pt x="186406" y="190479"/>
                    <a:pt x="151465" y="250377"/>
                  </a:cubicBezTo>
                  <a:cubicBezTo>
                    <a:pt x="135367" y="277972"/>
                    <a:pt x="144229" y="274485"/>
                    <a:pt x="134636" y="300866"/>
                  </a:cubicBezTo>
                  <a:cubicBezTo>
                    <a:pt x="129769" y="314250"/>
                    <a:pt x="122309" y="326624"/>
                    <a:pt x="117806" y="340134"/>
                  </a:cubicBezTo>
                  <a:cubicBezTo>
                    <a:pt x="112930" y="354763"/>
                    <a:pt x="115141" y="372183"/>
                    <a:pt x="106587" y="385013"/>
                  </a:cubicBezTo>
                  <a:cubicBezTo>
                    <a:pt x="90728" y="408800"/>
                    <a:pt x="98382" y="395812"/>
                    <a:pt x="84147" y="424282"/>
                  </a:cubicBezTo>
                  <a:cubicBezTo>
                    <a:pt x="82277" y="435501"/>
                    <a:pt x="81805" y="447046"/>
                    <a:pt x="78537" y="457940"/>
                  </a:cubicBezTo>
                  <a:cubicBezTo>
                    <a:pt x="76134" y="465950"/>
                    <a:pt x="70714" y="472738"/>
                    <a:pt x="67318" y="480380"/>
                  </a:cubicBezTo>
                  <a:cubicBezTo>
                    <a:pt x="63228" y="489582"/>
                    <a:pt x="59634" y="499000"/>
                    <a:pt x="56098" y="508429"/>
                  </a:cubicBezTo>
                  <a:cubicBezTo>
                    <a:pt x="54022" y="513966"/>
                    <a:pt x="52112" y="519572"/>
                    <a:pt x="50488" y="525258"/>
                  </a:cubicBezTo>
                  <a:cubicBezTo>
                    <a:pt x="48370" y="532672"/>
                    <a:pt x="47586" y="540479"/>
                    <a:pt x="44879" y="547698"/>
                  </a:cubicBezTo>
                  <a:cubicBezTo>
                    <a:pt x="41943" y="555528"/>
                    <a:pt x="37399" y="562657"/>
                    <a:pt x="33659" y="570137"/>
                  </a:cubicBezTo>
                  <a:cubicBezTo>
                    <a:pt x="31789" y="592576"/>
                    <a:pt x="31091" y="615144"/>
                    <a:pt x="28049" y="637455"/>
                  </a:cubicBezTo>
                  <a:cubicBezTo>
                    <a:pt x="25473" y="656350"/>
                    <a:pt x="16830" y="693553"/>
                    <a:pt x="16830" y="693553"/>
                  </a:cubicBezTo>
                  <a:cubicBezTo>
                    <a:pt x="2051" y="1003901"/>
                    <a:pt x="7575" y="850563"/>
                    <a:pt x="0" y="1153558"/>
                  </a:cubicBezTo>
                  <a:cubicBezTo>
                    <a:pt x="1870" y="1189087"/>
                    <a:pt x="2389" y="1224712"/>
                    <a:pt x="5610" y="1260144"/>
                  </a:cubicBezTo>
                  <a:cubicBezTo>
                    <a:pt x="6145" y="1266033"/>
                    <a:pt x="9024" y="1271483"/>
                    <a:pt x="11220" y="1276974"/>
                  </a:cubicBezTo>
                  <a:cubicBezTo>
                    <a:pt x="16509" y="1290196"/>
                    <a:pt x="22439" y="1303153"/>
                    <a:pt x="28049" y="1316242"/>
                  </a:cubicBezTo>
                  <a:cubicBezTo>
                    <a:pt x="29919" y="1334941"/>
                    <a:pt x="29721" y="1353965"/>
                    <a:pt x="33659" y="1372340"/>
                  </a:cubicBezTo>
                  <a:cubicBezTo>
                    <a:pt x="35411" y="1380517"/>
                    <a:pt x="42851" y="1386667"/>
                    <a:pt x="44879" y="1394780"/>
                  </a:cubicBezTo>
                  <a:cubicBezTo>
                    <a:pt x="50396" y="1416850"/>
                    <a:pt x="51906" y="1439739"/>
                    <a:pt x="56098" y="1462098"/>
                  </a:cubicBezTo>
                  <a:cubicBezTo>
                    <a:pt x="59117" y="1478197"/>
                    <a:pt x="62357" y="1486485"/>
                    <a:pt x="67318" y="1501366"/>
                  </a:cubicBezTo>
                  <a:cubicBezTo>
                    <a:pt x="69188" y="1516326"/>
                    <a:pt x="70231" y="1531412"/>
                    <a:pt x="72928" y="1546245"/>
                  </a:cubicBezTo>
                  <a:cubicBezTo>
                    <a:pt x="73986" y="1552063"/>
                    <a:pt x="74907" y="1558407"/>
                    <a:pt x="78537" y="1563074"/>
                  </a:cubicBezTo>
                  <a:cubicBezTo>
                    <a:pt x="88278" y="1575599"/>
                    <a:pt x="103395" y="1583531"/>
                    <a:pt x="112196" y="1596733"/>
                  </a:cubicBezTo>
                  <a:cubicBezTo>
                    <a:pt x="115936" y="1602343"/>
                    <a:pt x="118648" y="1608795"/>
                    <a:pt x="123416" y="1613563"/>
                  </a:cubicBezTo>
                  <a:cubicBezTo>
                    <a:pt x="130027" y="1620174"/>
                    <a:pt x="138076" y="1625206"/>
                    <a:pt x="145855" y="1630392"/>
                  </a:cubicBezTo>
                  <a:cubicBezTo>
                    <a:pt x="172350" y="1648055"/>
                    <a:pt x="167153" y="1644971"/>
                    <a:pt x="190734" y="1652831"/>
                  </a:cubicBezTo>
                  <a:cubicBezTo>
                    <a:pt x="238953" y="1684979"/>
                    <a:pt x="177950" y="1646440"/>
                    <a:pt x="224393" y="1669661"/>
                  </a:cubicBezTo>
                  <a:cubicBezTo>
                    <a:pt x="267893" y="1691410"/>
                    <a:pt x="215748" y="1672389"/>
                    <a:pt x="258052" y="1686490"/>
                  </a:cubicBezTo>
                  <a:cubicBezTo>
                    <a:pt x="265532" y="1692100"/>
                    <a:pt x="272831" y="1697958"/>
                    <a:pt x="280491" y="1703320"/>
                  </a:cubicBezTo>
                  <a:cubicBezTo>
                    <a:pt x="316597" y="1728594"/>
                    <a:pt x="299190" y="1722019"/>
                    <a:pt x="302930" y="1725759"/>
                  </a:cubicBezTo>
                  <a:close/>
                </a:path>
              </a:pathLst>
            </a:custGeom>
            <a:solidFill>
              <a:srgbClr val="A8D08C"/>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56" name="Google Shape;156;p28"/>
            <p:cNvCxnSpPr/>
            <p:nvPr/>
          </p:nvCxnSpPr>
          <p:spPr>
            <a:xfrm>
              <a:off x="1551763" y="1461814"/>
              <a:ext cx="0" cy="667500"/>
            </a:xfrm>
            <a:prstGeom prst="straightConnector1">
              <a:avLst/>
            </a:prstGeom>
            <a:noFill/>
            <a:ln w="19050" cap="flat" cmpd="sng">
              <a:solidFill>
                <a:srgbClr val="000000"/>
              </a:solidFill>
              <a:prstDash val="solid"/>
              <a:miter lim="800000"/>
              <a:headEnd type="none" w="sm" len="sm"/>
              <a:tailEnd type="none" w="sm" len="sm"/>
            </a:ln>
          </p:spPr>
        </p:cxnSp>
        <p:sp>
          <p:nvSpPr>
            <p:cNvPr id="157" name="Google Shape;157;p28"/>
            <p:cNvSpPr/>
            <p:nvPr/>
          </p:nvSpPr>
          <p:spPr>
            <a:xfrm>
              <a:off x="1471196" y="2192079"/>
              <a:ext cx="123900" cy="127500"/>
            </a:xfrm>
            <a:prstGeom prst="ellipse">
              <a:avLst/>
            </a:prstGeom>
            <a:solidFill>
              <a:srgbClr val="FF6699"/>
            </a:solidFill>
            <a:ln>
              <a:noFill/>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58" name="Google Shape;158;p28"/>
            <p:cNvSpPr/>
            <p:nvPr/>
          </p:nvSpPr>
          <p:spPr>
            <a:xfrm>
              <a:off x="762458" y="1418634"/>
              <a:ext cx="1596300" cy="1650300"/>
            </a:xfrm>
            <a:prstGeom prst="ellipse">
              <a:avLst/>
            </a:prstGeom>
            <a:noFill/>
            <a:ln w="19050" cap="flat" cmpd="sng">
              <a:solidFill>
                <a:srgbClr val="2E75B5"/>
              </a:solidFill>
              <a:prstDash val="dash"/>
              <a:miter lim="800000"/>
              <a:headEnd type="none" w="sm" len="sm"/>
              <a:tailEnd type="none" w="sm" len="sm"/>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59" name="Google Shape;159;p28"/>
            <p:cNvCxnSpPr/>
            <p:nvPr/>
          </p:nvCxnSpPr>
          <p:spPr>
            <a:xfrm rot="10800000">
              <a:off x="1674427" y="2368345"/>
              <a:ext cx="486900" cy="371100"/>
            </a:xfrm>
            <a:prstGeom prst="straightConnector1">
              <a:avLst/>
            </a:prstGeom>
            <a:noFill/>
            <a:ln w="19050" cap="flat" cmpd="sng">
              <a:solidFill>
                <a:srgbClr val="000000"/>
              </a:solidFill>
              <a:prstDash val="solid"/>
              <a:miter lim="800000"/>
              <a:headEnd type="none" w="sm" len="sm"/>
              <a:tailEnd type="none" w="sm" len="sm"/>
            </a:ln>
          </p:spPr>
        </p:cxnSp>
        <p:cxnSp>
          <p:nvCxnSpPr>
            <p:cNvPr id="160" name="Google Shape;160;p28"/>
            <p:cNvCxnSpPr/>
            <p:nvPr/>
          </p:nvCxnSpPr>
          <p:spPr>
            <a:xfrm rot="10800000" flipH="1">
              <a:off x="965793" y="2368345"/>
              <a:ext cx="464700" cy="371100"/>
            </a:xfrm>
            <a:prstGeom prst="straightConnector1">
              <a:avLst/>
            </a:prstGeom>
            <a:noFill/>
            <a:ln w="19050" cap="flat" cmpd="sng">
              <a:solidFill>
                <a:srgbClr val="000000"/>
              </a:solidFill>
              <a:prstDash val="solid"/>
              <a:miter lim="800000"/>
              <a:headEnd type="none" w="sm" len="sm"/>
              <a:tailEnd type="none" w="sm" len="sm"/>
            </a:ln>
          </p:spPr>
        </p:cxnSp>
        <p:sp>
          <p:nvSpPr>
            <p:cNvPr id="161" name="Google Shape;161;p28"/>
            <p:cNvSpPr txBox="1"/>
            <p:nvPr/>
          </p:nvSpPr>
          <p:spPr>
            <a:xfrm rot="-5400000">
              <a:off x="1453404" y="1666970"/>
              <a:ext cx="437400" cy="2229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a:solidFill>
                    <a:srgbClr val="000000"/>
                  </a:solidFill>
                  <a:highlight>
                    <a:srgbClr val="FFFFFF"/>
                  </a:highlight>
                  <a:latin typeface="Arial"/>
                  <a:ea typeface="Arial"/>
                  <a:cs typeface="Arial"/>
                  <a:sym typeface="Arial"/>
                </a:rPr>
                <a:t>25 m</a:t>
              </a:r>
              <a:endParaRPr sz="1100">
                <a:highlight>
                  <a:srgbClr val="FFFFFF"/>
                </a:highlight>
              </a:endParaRPr>
            </a:p>
          </p:txBody>
        </p:sp>
      </p:grpSp>
      <p:grpSp>
        <p:nvGrpSpPr>
          <p:cNvPr id="162" name="Google Shape;162;p28"/>
          <p:cNvGrpSpPr/>
          <p:nvPr/>
        </p:nvGrpSpPr>
        <p:grpSpPr>
          <a:xfrm>
            <a:off x="5869253" y="1325983"/>
            <a:ext cx="3012047" cy="1191285"/>
            <a:chOff x="3229927" y="2864485"/>
            <a:chExt cx="2681188" cy="1128539"/>
          </a:xfrm>
        </p:grpSpPr>
        <p:sp>
          <p:nvSpPr>
            <p:cNvPr id="163" name="Google Shape;163;p28"/>
            <p:cNvSpPr/>
            <p:nvPr/>
          </p:nvSpPr>
          <p:spPr>
            <a:xfrm>
              <a:off x="3229927" y="2864485"/>
              <a:ext cx="2681188" cy="1128539"/>
            </a:xfrm>
            <a:custGeom>
              <a:avLst/>
              <a:gdLst/>
              <a:ahLst/>
              <a:cxnLst/>
              <a:rect l="l" t="t" r="r" b="b"/>
              <a:pathLst>
                <a:path w="2771254" h="1223348" extrusionOk="0">
                  <a:moveTo>
                    <a:pt x="2709541" y="1027004"/>
                  </a:moveTo>
                  <a:lnTo>
                    <a:pt x="2709541" y="1027004"/>
                  </a:lnTo>
                  <a:cubicBezTo>
                    <a:pt x="2692712" y="1028874"/>
                    <a:pt x="2675117" y="1027259"/>
                    <a:pt x="2659053" y="1032614"/>
                  </a:cubicBezTo>
                  <a:cubicBezTo>
                    <a:pt x="2651527" y="1035123"/>
                    <a:pt x="2648319" y="1044365"/>
                    <a:pt x="2642224" y="1049444"/>
                  </a:cubicBezTo>
                  <a:cubicBezTo>
                    <a:pt x="2637044" y="1053760"/>
                    <a:pt x="2631004" y="1056923"/>
                    <a:pt x="2625394" y="1060663"/>
                  </a:cubicBezTo>
                  <a:cubicBezTo>
                    <a:pt x="2623524" y="1066273"/>
                    <a:pt x="2623478" y="1072875"/>
                    <a:pt x="2619784" y="1077493"/>
                  </a:cubicBezTo>
                  <a:cubicBezTo>
                    <a:pt x="2606738" y="1093801"/>
                    <a:pt x="2585454" y="1089160"/>
                    <a:pt x="2569296" y="1099932"/>
                  </a:cubicBezTo>
                  <a:cubicBezTo>
                    <a:pt x="2528285" y="1127272"/>
                    <a:pt x="2579857" y="1093896"/>
                    <a:pt x="2530027" y="1122371"/>
                  </a:cubicBezTo>
                  <a:cubicBezTo>
                    <a:pt x="2524173" y="1125716"/>
                    <a:pt x="2519228" y="1130576"/>
                    <a:pt x="2513198" y="1133591"/>
                  </a:cubicBezTo>
                  <a:cubicBezTo>
                    <a:pt x="2507909" y="1136236"/>
                    <a:pt x="2502054" y="1137577"/>
                    <a:pt x="2496368" y="1139201"/>
                  </a:cubicBezTo>
                  <a:cubicBezTo>
                    <a:pt x="2465456" y="1148032"/>
                    <a:pt x="2464122" y="1145900"/>
                    <a:pt x="2423441" y="1150420"/>
                  </a:cubicBezTo>
                  <a:cubicBezTo>
                    <a:pt x="2384967" y="1163245"/>
                    <a:pt x="2432723" y="1148099"/>
                    <a:pt x="2378562" y="1161640"/>
                  </a:cubicBezTo>
                  <a:cubicBezTo>
                    <a:pt x="2372825" y="1163074"/>
                    <a:pt x="2367551" y="1166192"/>
                    <a:pt x="2361733" y="1167250"/>
                  </a:cubicBezTo>
                  <a:cubicBezTo>
                    <a:pt x="2346900" y="1169947"/>
                    <a:pt x="2331814" y="1170989"/>
                    <a:pt x="2316854" y="1172859"/>
                  </a:cubicBezTo>
                  <a:cubicBezTo>
                    <a:pt x="2240246" y="1198396"/>
                    <a:pt x="2318533" y="1170536"/>
                    <a:pt x="2260756" y="1195299"/>
                  </a:cubicBezTo>
                  <a:cubicBezTo>
                    <a:pt x="2255321" y="1197628"/>
                    <a:pt x="2249216" y="1198265"/>
                    <a:pt x="2243927" y="1200909"/>
                  </a:cubicBezTo>
                  <a:cubicBezTo>
                    <a:pt x="2237897" y="1203924"/>
                    <a:pt x="2233127" y="1209113"/>
                    <a:pt x="2227097" y="1212128"/>
                  </a:cubicBezTo>
                  <a:cubicBezTo>
                    <a:pt x="2213285" y="1219034"/>
                    <a:pt x="2189540" y="1221193"/>
                    <a:pt x="2176609" y="1223348"/>
                  </a:cubicBezTo>
                  <a:cubicBezTo>
                    <a:pt x="2133600" y="1221478"/>
                    <a:pt x="2090475" y="1221415"/>
                    <a:pt x="2047583" y="1217738"/>
                  </a:cubicBezTo>
                  <a:cubicBezTo>
                    <a:pt x="2024917" y="1215795"/>
                    <a:pt x="2002838" y="1209339"/>
                    <a:pt x="1980265" y="1206518"/>
                  </a:cubicBezTo>
                  <a:lnTo>
                    <a:pt x="1935387" y="1200909"/>
                  </a:lnTo>
                  <a:cubicBezTo>
                    <a:pt x="1929777" y="1199039"/>
                    <a:pt x="1924419" y="1196081"/>
                    <a:pt x="1918557" y="1195299"/>
                  </a:cubicBezTo>
                  <a:cubicBezTo>
                    <a:pt x="1831454" y="1183685"/>
                    <a:pt x="1595929" y="1184370"/>
                    <a:pt x="1581968" y="1184079"/>
                  </a:cubicBezTo>
                  <a:cubicBezTo>
                    <a:pt x="1437356" y="1163419"/>
                    <a:pt x="1596902" y="1184079"/>
                    <a:pt x="1239770" y="1184079"/>
                  </a:cubicBezTo>
                  <a:cubicBezTo>
                    <a:pt x="1179902" y="1184079"/>
                    <a:pt x="1120093" y="1180339"/>
                    <a:pt x="1060255" y="1178469"/>
                  </a:cubicBezTo>
                  <a:cubicBezTo>
                    <a:pt x="919651" y="1164408"/>
                    <a:pt x="1112420" y="1182913"/>
                    <a:pt x="908790" y="1167250"/>
                  </a:cubicBezTo>
                  <a:cubicBezTo>
                    <a:pt x="891907" y="1165951"/>
                    <a:pt x="875131" y="1163510"/>
                    <a:pt x="858302" y="1161640"/>
                  </a:cubicBezTo>
                  <a:lnTo>
                    <a:pt x="532933" y="1167250"/>
                  </a:lnTo>
                  <a:cubicBezTo>
                    <a:pt x="497202" y="1167250"/>
                    <a:pt x="293144" y="1158044"/>
                    <a:pt x="246832" y="1156030"/>
                  </a:cubicBezTo>
                  <a:cubicBezTo>
                    <a:pt x="191306" y="1137520"/>
                    <a:pt x="287908" y="1168124"/>
                    <a:pt x="140246" y="1144810"/>
                  </a:cubicBezTo>
                  <a:cubicBezTo>
                    <a:pt x="133586" y="1143759"/>
                    <a:pt x="129026" y="1137331"/>
                    <a:pt x="123416" y="1133591"/>
                  </a:cubicBezTo>
                  <a:cubicBezTo>
                    <a:pt x="119676" y="1122371"/>
                    <a:pt x="117486" y="1110510"/>
                    <a:pt x="112197" y="1099932"/>
                  </a:cubicBezTo>
                  <a:lnTo>
                    <a:pt x="89757" y="1055053"/>
                  </a:lnTo>
                  <a:cubicBezTo>
                    <a:pt x="82275" y="912908"/>
                    <a:pt x="118158" y="964647"/>
                    <a:pt x="67318" y="942857"/>
                  </a:cubicBezTo>
                  <a:cubicBezTo>
                    <a:pt x="59632" y="939563"/>
                    <a:pt x="52359" y="935377"/>
                    <a:pt x="44879" y="931637"/>
                  </a:cubicBezTo>
                  <a:cubicBezTo>
                    <a:pt x="43009" y="926027"/>
                    <a:pt x="41598" y="920243"/>
                    <a:pt x="39269" y="914808"/>
                  </a:cubicBezTo>
                  <a:cubicBezTo>
                    <a:pt x="30729" y="894882"/>
                    <a:pt x="28096" y="892439"/>
                    <a:pt x="16830" y="875539"/>
                  </a:cubicBezTo>
                  <a:cubicBezTo>
                    <a:pt x="18700" y="836270"/>
                    <a:pt x="19174" y="796910"/>
                    <a:pt x="22439" y="757733"/>
                  </a:cubicBezTo>
                  <a:cubicBezTo>
                    <a:pt x="22930" y="751840"/>
                    <a:pt x="28049" y="746817"/>
                    <a:pt x="28049" y="740904"/>
                  </a:cubicBezTo>
                  <a:cubicBezTo>
                    <a:pt x="28049" y="711857"/>
                    <a:pt x="24380" y="688792"/>
                    <a:pt x="16830" y="662366"/>
                  </a:cubicBezTo>
                  <a:cubicBezTo>
                    <a:pt x="15206" y="656680"/>
                    <a:pt x="12845" y="651223"/>
                    <a:pt x="11220" y="645537"/>
                  </a:cubicBezTo>
                  <a:cubicBezTo>
                    <a:pt x="5938" y="627051"/>
                    <a:pt x="3856" y="614329"/>
                    <a:pt x="0" y="595048"/>
                  </a:cubicBezTo>
                  <a:cubicBezTo>
                    <a:pt x="1870" y="566999"/>
                    <a:pt x="-2575" y="537794"/>
                    <a:pt x="5610" y="510901"/>
                  </a:cubicBezTo>
                  <a:cubicBezTo>
                    <a:pt x="11055" y="493012"/>
                    <a:pt x="28897" y="481582"/>
                    <a:pt x="39269" y="466023"/>
                  </a:cubicBezTo>
                  <a:cubicBezTo>
                    <a:pt x="43009" y="460413"/>
                    <a:pt x="47144" y="455047"/>
                    <a:pt x="50489" y="449193"/>
                  </a:cubicBezTo>
                  <a:cubicBezTo>
                    <a:pt x="62293" y="428536"/>
                    <a:pt x="65850" y="411391"/>
                    <a:pt x="84147" y="393095"/>
                  </a:cubicBezTo>
                  <a:cubicBezTo>
                    <a:pt x="89757" y="387485"/>
                    <a:pt x="94376" y="380667"/>
                    <a:pt x="100977" y="376266"/>
                  </a:cubicBezTo>
                  <a:cubicBezTo>
                    <a:pt x="105897" y="372986"/>
                    <a:pt x="112196" y="372526"/>
                    <a:pt x="117806" y="370656"/>
                  </a:cubicBezTo>
                  <a:cubicBezTo>
                    <a:pt x="121113" y="364042"/>
                    <a:pt x="133198" y="337554"/>
                    <a:pt x="140246" y="331387"/>
                  </a:cubicBezTo>
                  <a:cubicBezTo>
                    <a:pt x="150394" y="322508"/>
                    <a:pt x="164369" y="318483"/>
                    <a:pt x="173904" y="308948"/>
                  </a:cubicBezTo>
                  <a:cubicBezTo>
                    <a:pt x="201892" y="280960"/>
                    <a:pt x="199477" y="276279"/>
                    <a:pt x="230003" y="264069"/>
                  </a:cubicBezTo>
                  <a:cubicBezTo>
                    <a:pt x="240984" y="259677"/>
                    <a:pt x="252442" y="256590"/>
                    <a:pt x="263662" y="252850"/>
                  </a:cubicBezTo>
                  <a:lnTo>
                    <a:pt x="297320" y="241630"/>
                  </a:lnTo>
                  <a:cubicBezTo>
                    <a:pt x="302930" y="239760"/>
                    <a:pt x="308861" y="238664"/>
                    <a:pt x="314150" y="236020"/>
                  </a:cubicBezTo>
                  <a:cubicBezTo>
                    <a:pt x="321630" y="232280"/>
                    <a:pt x="329328" y="228950"/>
                    <a:pt x="336589" y="224801"/>
                  </a:cubicBezTo>
                  <a:cubicBezTo>
                    <a:pt x="342443" y="221456"/>
                    <a:pt x="347258" y="216319"/>
                    <a:pt x="353419" y="213581"/>
                  </a:cubicBezTo>
                  <a:cubicBezTo>
                    <a:pt x="380896" y="201369"/>
                    <a:pt x="384402" y="204286"/>
                    <a:pt x="409517" y="196752"/>
                  </a:cubicBezTo>
                  <a:cubicBezTo>
                    <a:pt x="420845" y="193354"/>
                    <a:pt x="443176" y="185532"/>
                    <a:pt x="443176" y="185532"/>
                  </a:cubicBezTo>
                  <a:cubicBezTo>
                    <a:pt x="450656" y="179922"/>
                    <a:pt x="457252" y="172883"/>
                    <a:pt x="465615" y="168702"/>
                  </a:cubicBezTo>
                  <a:cubicBezTo>
                    <a:pt x="476193" y="163413"/>
                    <a:pt x="488054" y="161223"/>
                    <a:pt x="499274" y="157483"/>
                  </a:cubicBezTo>
                  <a:lnTo>
                    <a:pt x="516103" y="151873"/>
                  </a:lnTo>
                  <a:lnTo>
                    <a:pt x="549762" y="140653"/>
                  </a:lnTo>
                  <a:lnTo>
                    <a:pt x="566592" y="135044"/>
                  </a:lnTo>
                  <a:cubicBezTo>
                    <a:pt x="572202" y="131304"/>
                    <a:pt x="577108" y="126191"/>
                    <a:pt x="583421" y="123824"/>
                  </a:cubicBezTo>
                  <a:cubicBezTo>
                    <a:pt x="592349" y="120476"/>
                    <a:pt x="602220" y="120527"/>
                    <a:pt x="611470" y="118214"/>
                  </a:cubicBezTo>
                  <a:cubicBezTo>
                    <a:pt x="617207" y="116780"/>
                    <a:pt x="622614" y="114229"/>
                    <a:pt x="628300" y="112604"/>
                  </a:cubicBezTo>
                  <a:cubicBezTo>
                    <a:pt x="635713" y="110486"/>
                    <a:pt x="643354" y="109209"/>
                    <a:pt x="650739" y="106994"/>
                  </a:cubicBezTo>
                  <a:cubicBezTo>
                    <a:pt x="662067" y="103596"/>
                    <a:pt x="672644" y="97081"/>
                    <a:pt x="684398" y="95775"/>
                  </a:cubicBezTo>
                  <a:lnTo>
                    <a:pt x="734886" y="90165"/>
                  </a:lnTo>
                  <a:cubicBezTo>
                    <a:pt x="749859" y="88403"/>
                    <a:pt x="764702" y="85183"/>
                    <a:pt x="779765" y="84555"/>
                  </a:cubicBezTo>
                  <a:cubicBezTo>
                    <a:pt x="854521" y="81440"/>
                    <a:pt x="929360" y="80815"/>
                    <a:pt x="1004157" y="78945"/>
                  </a:cubicBezTo>
                  <a:cubicBezTo>
                    <a:pt x="1030336" y="77075"/>
                    <a:pt x="1056609" y="76234"/>
                    <a:pt x="1082695" y="73336"/>
                  </a:cubicBezTo>
                  <a:cubicBezTo>
                    <a:pt x="1101582" y="71238"/>
                    <a:pt x="1104944" y="66371"/>
                    <a:pt x="1121963" y="62116"/>
                  </a:cubicBezTo>
                  <a:cubicBezTo>
                    <a:pt x="1131213" y="59803"/>
                    <a:pt x="1140704" y="58574"/>
                    <a:pt x="1150012" y="56506"/>
                  </a:cubicBezTo>
                  <a:cubicBezTo>
                    <a:pt x="1157539" y="54833"/>
                    <a:pt x="1164866" y="52275"/>
                    <a:pt x="1172452" y="50896"/>
                  </a:cubicBezTo>
                  <a:cubicBezTo>
                    <a:pt x="1185461" y="48531"/>
                    <a:pt x="1198711" y="47651"/>
                    <a:pt x="1211720" y="45286"/>
                  </a:cubicBezTo>
                  <a:cubicBezTo>
                    <a:pt x="1230382" y="41893"/>
                    <a:pt x="1250240" y="34317"/>
                    <a:pt x="1267819" y="28457"/>
                  </a:cubicBezTo>
                  <a:cubicBezTo>
                    <a:pt x="1273429" y="26587"/>
                    <a:pt x="1278850" y="24007"/>
                    <a:pt x="1284648" y="22847"/>
                  </a:cubicBezTo>
                  <a:cubicBezTo>
                    <a:pt x="1293998" y="20977"/>
                    <a:pt x="1303273" y="18687"/>
                    <a:pt x="1312697" y="17237"/>
                  </a:cubicBezTo>
                  <a:cubicBezTo>
                    <a:pt x="1377196" y="7315"/>
                    <a:pt x="1355134" y="3549"/>
                    <a:pt x="1391235" y="6018"/>
                  </a:cubicBezTo>
                  <a:cubicBezTo>
                    <a:pt x="1427336" y="8487"/>
                    <a:pt x="1461010" y="26804"/>
                    <a:pt x="1529304" y="32051"/>
                  </a:cubicBezTo>
                  <a:cubicBezTo>
                    <a:pt x="1597598" y="37298"/>
                    <a:pt x="1717425" y="42774"/>
                    <a:pt x="1801000" y="37500"/>
                  </a:cubicBezTo>
                  <a:cubicBezTo>
                    <a:pt x="1884575" y="32226"/>
                    <a:pt x="1977502" y="3785"/>
                    <a:pt x="2030754" y="408"/>
                  </a:cubicBezTo>
                  <a:cubicBezTo>
                    <a:pt x="2084006" y="-2969"/>
                    <a:pt x="2111241" y="15692"/>
                    <a:pt x="2120511" y="17237"/>
                  </a:cubicBezTo>
                  <a:cubicBezTo>
                    <a:pt x="2131731" y="19107"/>
                    <a:pt x="2143135" y="20088"/>
                    <a:pt x="2154170" y="22847"/>
                  </a:cubicBezTo>
                  <a:cubicBezTo>
                    <a:pt x="2161650" y="24717"/>
                    <a:pt x="2169004" y="27189"/>
                    <a:pt x="2176609" y="28457"/>
                  </a:cubicBezTo>
                  <a:cubicBezTo>
                    <a:pt x="2298876" y="48836"/>
                    <a:pt x="2163742" y="22518"/>
                    <a:pt x="2249536" y="39677"/>
                  </a:cubicBezTo>
                  <a:cubicBezTo>
                    <a:pt x="2255146" y="43417"/>
                    <a:pt x="2260336" y="47881"/>
                    <a:pt x="2266366" y="50896"/>
                  </a:cubicBezTo>
                  <a:cubicBezTo>
                    <a:pt x="2274269" y="54847"/>
                    <a:pt x="2299916" y="64489"/>
                    <a:pt x="2311244" y="67726"/>
                  </a:cubicBezTo>
                  <a:cubicBezTo>
                    <a:pt x="2318658" y="69844"/>
                    <a:pt x="2326204" y="71466"/>
                    <a:pt x="2333684" y="73336"/>
                  </a:cubicBezTo>
                  <a:cubicBezTo>
                    <a:pt x="2344904" y="80816"/>
                    <a:pt x="2357808" y="86240"/>
                    <a:pt x="2367343" y="95775"/>
                  </a:cubicBezTo>
                  <a:cubicBezTo>
                    <a:pt x="2385465" y="113897"/>
                    <a:pt x="2390979" y="121526"/>
                    <a:pt x="2412221" y="135044"/>
                  </a:cubicBezTo>
                  <a:cubicBezTo>
                    <a:pt x="2424940" y="143138"/>
                    <a:pt x="2438006" y="150741"/>
                    <a:pt x="2451490" y="157483"/>
                  </a:cubicBezTo>
                  <a:cubicBezTo>
                    <a:pt x="2464900" y="164188"/>
                    <a:pt x="2481806" y="169458"/>
                    <a:pt x="2496368" y="174312"/>
                  </a:cubicBezTo>
                  <a:cubicBezTo>
                    <a:pt x="2500108" y="179922"/>
                    <a:pt x="2503109" y="186103"/>
                    <a:pt x="2507588" y="191142"/>
                  </a:cubicBezTo>
                  <a:cubicBezTo>
                    <a:pt x="2518129" y="203001"/>
                    <a:pt x="2541247" y="224801"/>
                    <a:pt x="2541247" y="224801"/>
                  </a:cubicBezTo>
                  <a:cubicBezTo>
                    <a:pt x="2555349" y="267105"/>
                    <a:pt x="2536326" y="214957"/>
                    <a:pt x="2558076" y="258459"/>
                  </a:cubicBezTo>
                  <a:cubicBezTo>
                    <a:pt x="2568280" y="278867"/>
                    <a:pt x="2563007" y="304755"/>
                    <a:pt x="2586125" y="320167"/>
                  </a:cubicBezTo>
                  <a:lnTo>
                    <a:pt x="2602955" y="331387"/>
                  </a:lnTo>
                  <a:cubicBezTo>
                    <a:pt x="2604825" y="338867"/>
                    <a:pt x="2605858" y="346607"/>
                    <a:pt x="2608565" y="353826"/>
                  </a:cubicBezTo>
                  <a:cubicBezTo>
                    <a:pt x="2616267" y="374365"/>
                    <a:pt x="2623373" y="381051"/>
                    <a:pt x="2636614" y="398705"/>
                  </a:cubicBezTo>
                  <a:cubicBezTo>
                    <a:pt x="2649965" y="438760"/>
                    <a:pt x="2641273" y="422524"/>
                    <a:pt x="2659053" y="449193"/>
                  </a:cubicBezTo>
                  <a:cubicBezTo>
                    <a:pt x="2660923" y="454803"/>
                    <a:pt x="2663038" y="460337"/>
                    <a:pt x="2664663" y="466023"/>
                  </a:cubicBezTo>
                  <a:cubicBezTo>
                    <a:pt x="2666781" y="473436"/>
                    <a:pt x="2666825" y="481566"/>
                    <a:pt x="2670273" y="488462"/>
                  </a:cubicBezTo>
                  <a:cubicBezTo>
                    <a:pt x="2676303" y="500523"/>
                    <a:pt x="2686682" y="510060"/>
                    <a:pt x="2692712" y="522121"/>
                  </a:cubicBezTo>
                  <a:cubicBezTo>
                    <a:pt x="2706946" y="550591"/>
                    <a:pt x="2699292" y="537602"/>
                    <a:pt x="2715151" y="561390"/>
                  </a:cubicBezTo>
                  <a:cubicBezTo>
                    <a:pt x="2717021" y="568870"/>
                    <a:pt x="2717630" y="576784"/>
                    <a:pt x="2720761" y="583829"/>
                  </a:cubicBezTo>
                  <a:cubicBezTo>
                    <a:pt x="2725274" y="593984"/>
                    <a:pt x="2741302" y="617445"/>
                    <a:pt x="2748810" y="628707"/>
                  </a:cubicBezTo>
                  <a:cubicBezTo>
                    <a:pt x="2750680" y="636187"/>
                    <a:pt x="2752205" y="643762"/>
                    <a:pt x="2754420" y="651147"/>
                  </a:cubicBezTo>
                  <a:cubicBezTo>
                    <a:pt x="2757818" y="662475"/>
                    <a:pt x="2765639" y="684806"/>
                    <a:pt x="2765639" y="684806"/>
                  </a:cubicBezTo>
                  <a:cubicBezTo>
                    <a:pt x="2767509" y="710985"/>
                    <a:pt x="2771249" y="737097"/>
                    <a:pt x="2771249" y="763343"/>
                  </a:cubicBezTo>
                  <a:cubicBezTo>
                    <a:pt x="2771249" y="909181"/>
                    <a:pt x="2771877" y="838110"/>
                    <a:pt x="2760030" y="909198"/>
                  </a:cubicBezTo>
                  <a:cubicBezTo>
                    <a:pt x="2758251" y="919873"/>
                    <a:pt x="2751915" y="969708"/>
                    <a:pt x="2748810" y="982126"/>
                  </a:cubicBezTo>
                  <a:cubicBezTo>
                    <a:pt x="2745942" y="993599"/>
                    <a:pt x="2748810" y="1012046"/>
                    <a:pt x="2737590" y="1015785"/>
                  </a:cubicBezTo>
                  <a:lnTo>
                    <a:pt x="2709541" y="1027004"/>
                  </a:lnTo>
                  <a:close/>
                </a:path>
              </a:pathLst>
            </a:custGeom>
            <a:solidFill>
              <a:srgbClr val="A8D08C"/>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64" name="Google Shape;164;p28"/>
            <p:cNvCxnSpPr/>
            <p:nvPr/>
          </p:nvCxnSpPr>
          <p:spPr>
            <a:xfrm>
              <a:off x="4178617" y="3217545"/>
              <a:ext cx="0" cy="690900"/>
            </a:xfrm>
            <a:prstGeom prst="straightConnector1">
              <a:avLst/>
            </a:prstGeom>
            <a:noFill/>
            <a:ln w="19050" cap="flat" cmpd="sng">
              <a:solidFill>
                <a:srgbClr val="000000"/>
              </a:solidFill>
              <a:prstDash val="solid"/>
              <a:miter lim="800000"/>
              <a:headEnd type="none" w="sm" len="sm"/>
              <a:tailEnd type="none" w="sm" len="sm"/>
            </a:ln>
          </p:spPr>
        </p:cxnSp>
        <p:cxnSp>
          <p:nvCxnSpPr>
            <p:cNvPr id="165" name="Google Shape;165;p28"/>
            <p:cNvCxnSpPr/>
            <p:nvPr/>
          </p:nvCxnSpPr>
          <p:spPr>
            <a:xfrm>
              <a:off x="4517707" y="3064510"/>
              <a:ext cx="0" cy="690900"/>
            </a:xfrm>
            <a:prstGeom prst="straightConnector1">
              <a:avLst/>
            </a:prstGeom>
            <a:noFill/>
            <a:ln w="19050" cap="flat" cmpd="sng">
              <a:solidFill>
                <a:srgbClr val="000000"/>
              </a:solidFill>
              <a:prstDash val="solid"/>
              <a:miter lim="800000"/>
              <a:headEnd type="none" w="sm" len="sm"/>
              <a:tailEnd type="none" w="sm" len="sm"/>
            </a:ln>
          </p:spPr>
        </p:cxnSp>
        <p:cxnSp>
          <p:nvCxnSpPr>
            <p:cNvPr id="166" name="Google Shape;166;p28"/>
            <p:cNvCxnSpPr/>
            <p:nvPr/>
          </p:nvCxnSpPr>
          <p:spPr>
            <a:xfrm>
              <a:off x="4858702" y="2921000"/>
              <a:ext cx="0" cy="690900"/>
            </a:xfrm>
            <a:prstGeom prst="straightConnector1">
              <a:avLst/>
            </a:prstGeom>
            <a:noFill/>
            <a:ln w="19050" cap="flat" cmpd="sng">
              <a:solidFill>
                <a:srgbClr val="000000"/>
              </a:solidFill>
              <a:prstDash val="solid"/>
              <a:miter lim="800000"/>
              <a:headEnd type="none" w="sm" len="sm"/>
              <a:tailEnd type="none" w="sm" len="sm"/>
            </a:ln>
          </p:spPr>
        </p:cxnSp>
        <p:sp>
          <p:nvSpPr>
            <p:cNvPr id="167" name="Google Shape;167;p28"/>
            <p:cNvSpPr/>
            <p:nvPr/>
          </p:nvSpPr>
          <p:spPr>
            <a:xfrm>
              <a:off x="3861752" y="2929255"/>
              <a:ext cx="1329000" cy="1008300"/>
            </a:xfrm>
            <a:prstGeom prst="roundRect">
              <a:avLst>
                <a:gd name="adj" fmla="val 16667"/>
              </a:avLst>
            </a:prstGeom>
            <a:noFill/>
            <a:ln w="19050" cap="flat" cmpd="sng">
              <a:solidFill>
                <a:srgbClr val="2E75B5"/>
              </a:solidFill>
              <a:prstDash val="dash"/>
              <a:miter lim="800000"/>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68" name="Google Shape;168;p28"/>
            <p:cNvSpPr/>
            <p:nvPr/>
          </p:nvSpPr>
          <p:spPr>
            <a:xfrm>
              <a:off x="4450397" y="3349625"/>
              <a:ext cx="123900" cy="127500"/>
            </a:xfrm>
            <a:prstGeom prst="ellipse">
              <a:avLst/>
            </a:prstGeom>
            <a:solidFill>
              <a:srgbClr val="FF6699"/>
            </a:solidFill>
            <a:ln>
              <a:noFill/>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grpSp>
      <p:grpSp>
        <p:nvGrpSpPr>
          <p:cNvPr id="169" name="Google Shape;169;p28"/>
          <p:cNvGrpSpPr/>
          <p:nvPr/>
        </p:nvGrpSpPr>
        <p:grpSpPr>
          <a:xfrm>
            <a:off x="2843143" y="4189823"/>
            <a:ext cx="2960801" cy="463938"/>
            <a:chOff x="3382327" y="3344228"/>
            <a:chExt cx="2379300" cy="169500"/>
          </a:xfrm>
        </p:grpSpPr>
        <p:sp>
          <p:nvSpPr>
            <p:cNvPr id="170" name="Google Shape;170;p28"/>
            <p:cNvSpPr/>
            <p:nvPr/>
          </p:nvSpPr>
          <p:spPr>
            <a:xfrm>
              <a:off x="3386772" y="3359468"/>
              <a:ext cx="2360550" cy="131528"/>
            </a:xfrm>
            <a:custGeom>
              <a:avLst/>
              <a:gdLst/>
              <a:ahLst/>
              <a:cxnLst/>
              <a:rect l="l" t="t" r="r" b="b"/>
              <a:pathLst>
                <a:path w="2439845" h="113386" extrusionOk="0">
                  <a:moveTo>
                    <a:pt x="0" y="4334"/>
                  </a:moveTo>
                  <a:lnTo>
                    <a:pt x="0" y="4334"/>
                  </a:lnTo>
                  <a:cubicBezTo>
                    <a:pt x="13001" y="5778"/>
                    <a:pt x="26121" y="6394"/>
                    <a:pt x="39003" y="8667"/>
                  </a:cubicBezTo>
                  <a:cubicBezTo>
                    <a:pt x="50734" y="10737"/>
                    <a:pt x="61795" y="16422"/>
                    <a:pt x="73672" y="17335"/>
                  </a:cubicBezTo>
                  <a:lnTo>
                    <a:pt x="130010" y="21668"/>
                  </a:lnTo>
                  <a:cubicBezTo>
                    <a:pt x="148789" y="20224"/>
                    <a:pt x="167658" y="19671"/>
                    <a:pt x="186347" y="17335"/>
                  </a:cubicBezTo>
                  <a:cubicBezTo>
                    <a:pt x="190880" y="16768"/>
                    <a:pt x="194956" y="14256"/>
                    <a:pt x="199348" y="13001"/>
                  </a:cubicBezTo>
                  <a:cubicBezTo>
                    <a:pt x="211618" y="9495"/>
                    <a:pt x="230856" y="5280"/>
                    <a:pt x="242685" y="4334"/>
                  </a:cubicBezTo>
                  <a:cubicBezTo>
                    <a:pt x="270082" y="2142"/>
                    <a:pt x="297578" y="1445"/>
                    <a:pt x="325024" y="0"/>
                  </a:cubicBezTo>
                  <a:lnTo>
                    <a:pt x="407363" y="4334"/>
                  </a:lnTo>
                  <a:cubicBezTo>
                    <a:pt x="537720" y="10127"/>
                    <a:pt x="480798" y="3061"/>
                    <a:pt x="550374" y="13001"/>
                  </a:cubicBezTo>
                  <a:cubicBezTo>
                    <a:pt x="755170" y="5415"/>
                    <a:pt x="690053" y="5868"/>
                    <a:pt x="996740" y="13001"/>
                  </a:cubicBezTo>
                  <a:cubicBezTo>
                    <a:pt x="1011253" y="13339"/>
                    <a:pt x="1025631" y="15890"/>
                    <a:pt x="1040076" y="17335"/>
                  </a:cubicBezTo>
                  <a:cubicBezTo>
                    <a:pt x="1079537" y="15143"/>
                    <a:pt x="1189583" y="8667"/>
                    <a:pt x="1222089" y="8667"/>
                  </a:cubicBezTo>
                  <a:cubicBezTo>
                    <a:pt x="1245247" y="8667"/>
                    <a:pt x="1268315" y="11556"/>
                    <a:pt x="1291428" y="13001"/>
                  </a:cubicBezTo>
                  <a:cubicBezTo>
                    <a:pt x="1336565" y="28048"/>
                    <a:pt x="1286242" y="13001"/>
                    <a:pt x="1399769" y="13001"/>
                  </a:cubicBezTo>
                  <a:cubicBezTo>
                    <a:pt x="1432994" y="13001"/>
                    <a:pt x="1650727" y="20258"/>
                    <a:pt x="1694457" y="21668"/>
                  </a:cubicBezTo>
                  <a:cubicBezTo>
                    <a:pt x="1794592" y="16399"/>
                    <a:pt x="1779409" y="14735"/>
                    <a:pt x="1893805" y="21668"/>
                  </a:cubicBezTo>
                  <a:cubicBezTo>
                    <a:pt x="1902576" y="22200"/>
                    <a:pt x="1894880" y="23958"/>
                    <a:pt x="1919807" y="26002"/>
                  </a:cubicBezTo>
                  <a:cubicBezTo>
                    <a:pt x="1944734" y="28046"/>
                    <a:pt x="1993775" y="21539"/>
                    <a:pt x="2043367" y="33935"/>
                  </a:cubicBezTo>
                  <a:cubicBezTo>
                    <a:pt x="2093556" y="29356"/>
                    <a:pt x="2150397" y="21974"/>
                    <a:pt x="2193935" y="20199"/>
                  </a:cubicBezTo>
                  <a:cubicBezTo>
                    <a:pt x="2237473" y="18424"/>
                    <a:pt x="2273724" y="22316"/>
                    <a:pt x="2304597" y="23283"/>
                  </a:cubicBezTo>
                  <a:cubicBezTo>
                    <a:pt x="2335470" y="24250"/>
                    <a:pt x="2341616" y="27446"/>
                    <a:pt x="2379174" y="26002"/>
                  </a:cubicBezTo>
                  <a:cubicBezTo>
                    <a:pt x="2389286" y="24557"/>
                    <a:pt x="2399295" y="21668"/>
                    <a:pt x="2409509" y="21668"/>
                  </a:cubicBezTo>
                  <a:cubicBezTo>
                    <a:pt x="2414947" y="21668"/>
                    <a:pt x="2433716" y="28292"/>
                    <a:pt x="2439845" y="30335"/>
                  </a:cubicBezTo>
                  <a:cubicBezTo>
                    <a:pt x="2438400" y="34669"/>
                    <a:pt x="2436015" y="38796"/>
                    <a:pt x="2435511" y="43336"/>
                  </a:cubicBezTo>
                  <a:cubicBezTo>
                    <a:pt x="2433113" y="64920"/>
                    <a:pt x="2441952" y="89486"/>
                    <a:pt x="2431178" y="108341"/>
                  </a:cubicBezTo>
                  <a:cubicBezTo>
                    <a:pt x="2426110" y="117210"/>
                    <a:pt x="2410954" y="105452"/>
                    <a:pt x="2400842" y="104008"/>
                  </a:cubicBezTo>
                  <a:cubicBezTo>
                    <a:pt x="2396508" y="102563"/>
                    <a:pt x="2392347" y="100425"/>
                    <a:pt x="2387841" y="99674"/>
                  </a:cubicBezTo>
                  <a:cubicBezTo>
                    <a:pt x="2329777" y="89996"/>
                    <a:pt x="2366319" y="101166"/>
                    <a:pt x="2335837" y="91007"/>
                  </a:cubicBezTo>
                  <a:lnTo>
                    <a:pt x="2244831" y="95340"/>
                  </a:lnTo>
                  <a:cubicBezTo>
                    <a:pt x="2227468" y="96392"/>
                    <a:pt x="2210193" y="98682"/>
                    <a:pt x="2192827" y="99674"/>
                  </a:cubicBezTo>
                  <a:cubicBezTo>
                    <a:pt x="2159625" y="101571"/>
                    <a:pt x="2126378" y="102563"/>
                    <a:pt x="2093153" y="104008"/>
                  </a:cubicBezTo>
                  <a:cubicBezTo>
                    <a:pt x="2008345" y="118142"/>
                    <a:pt x="2058706" y="113438"/>
                    <a:pt x="1941475" y="108341"/>
                  </a:cubicBezTo>
                  <a:cubicBezTo>
                    <a:pt x="1898971" y="94174"/>
                    <a:pt x="1924578" y="100433"/>
                    <a:pt x="1863470" y="95340"/>
                  </a:cubicBezTo>
                  <a:cubicBezTo>
                    <a:pt x="1815443" y="83335"/>
                    <a:pt x="1870670" y="95340"/>
                    <a:pt x="1763796" y="95340"/>
                  </a:cubicBezTo>
                  <a:cubicBezTo>
                    <a:pt x="1740638" y="95340"/>
                    <a:pt x="1717590" y="92083"/>
                    <a:pt x="1694457" y="91007"/>
                  </a:cubicBezTo>
                  <a:lnTo>
                    <a:pt x="1577449" y="86673"/>
                  </a:lnTo>
                  <a:cubicBezTo>
                    <a:pt x="1568782" y="85228"/>
                    <a:pt x="1560234" y="82339"/>
                    <a:pt x="1551447" y="82339"/>
                  </a:cubicBezTo>
                  <a:cubicBezTo>
                    <a:pt x="1520697" y="82339"/>
                    <a:pt x="1490945" y="88828"/>
                    <a:pt x="1460440" y="91007"/>
                  </a:cubicBezTo>
                  <a:cubicBezTo>
                    <a:pt x="1433026" y="92965"/>
                    <a:pt x="1405547" y="93896"/>
                    <a:pt x="1378101" y="95340"/>
                  </a:cubicBezTo>
                  <a:lnTo>
                    <a:pt x="1248091" y="91007"/>
                  </a:lnTo>
                  <a:cubicBezTo>
                    <a:pt x="1001978" y="84531"/>
                    <a:pt x="1123247" y="91640"/>
                    <a:pt x="983739" y="82339"/>
                  </a:cubicBezTo>
                  <a:cubicBezTo>
                    <a:pt x="857154" y="90251"/>
                    <a:pt x="906673" y="89096"/>
                    <a:pt x="710719" y="82339"/>
                  </a:cubicBezTo>
                  <a:cubicBezTo>
                    <a:pt x="694773" y="81789"/>
                    <a:pt x="679000" y="78395"/>
                    <a:pt x="663049" y="78006"/>
                  </a:cubicBezTo>
                  <a:cubicBezTo>
                    <a:pt x="560506" y="75505"/>
                    <a:pt x="457924" y="75022"/>
                    <a:pt x="355360" y="73672"/>
                  </a:cubicBezTo>
                  <a:cubicBezTo>
                    <a:pt x="-8666" y="68882"/>
                    <a:pt x="59227" y="15890"/>
                    <a:pt x="0" y="4334"/>
                  </a:cubicBezTo>
                  <a:close/>
                </a:path>
              </a:pathLst>
            </a:custGeom>
            <a:solidFill>
              <a:srgbClr val="A8D08C"/>
            </a:solidFill>
            <a:ln w="9525" cap="flat" cmpd="sng">
              <a:solidFill>
                <a:srgbClr val="000000"/>
              </a:solidFill>
              <a:prstDash val="solid"/>
              <a:miter lim="800000"/>
              <a:headEnd type="none" w="sm" len="sm"/>
              <a:tailEnd type="none" w="sm" len="sm"/>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71" name="Google Shape;171;p28"/>
            <p:cNvCxnSpPr/>
            <p:nvPr/>
          </p:nvCxnSpPr>
          <p:spPr>
            <a:xfrm>
              <a:off x="3568382" y="3422968"/>
              <a:ext cx="666600" cy="0"/>
            </a:xfrm>
            <a:prstGeom prst="straightConnector1">
              <a:avLst/>
            </a:prstGeom>
            <a:noFill/>
            <a:ln w="19050" cap="flat" cmpd="sng">
              <a:solidFill>
                <a:srgbClr val="000000"/>
              </a:solidFill>
              <a:prstDash val="solid"/>
              <a:miter lim="800000"/>
              <a:headEnd type="none" w="sm" len="sm"/>
              <a:tailEnd type="none" w="sm" len="sm"/>
            </a:ln>
          </p:spPr>
        </p:cxnSp>
        <p:cxnSp>
          <p:nvCxnSpPr>
            <p:cNvPr id="172" name="Google Shape;172;p28"/>
            <p:cNvCxnSpPr/>
            <p:nvPr/>
          </p:nvCxnSpPr>
          <p:spPr>
            <a:xfrm>
              <a:off x="4299267" y="3422968"/>
              <a:ext cx="666600" cy="0"/>
            </a:xfrm>
            <a:prstGeom prst="straightConnector1">
              <a:avLst/>
            </a:prstGeom>
            <a:noFill/>
            <a:ln w="19050" cap="flat" cmpd="sng">
              <a:solidFill>
                <a:srgbClr val="000000"/>
              </a:solidFill>
              <a:prstDash val="solid"/>
              <a:miter lim="800000"/>
              <a:headEnd type="none" w="sm" len="sm"/>
              <a:tailEnd type="none" w="sm" len="sm"/>
            </a:ln>
          </p:spPr>
        </p:cxnSp>
        <p:cxnSp>
          <p:nvCxnSpPr>
            <p:cNvPr id="173" name="Google Shape;173;p28"/>
            <p:cNvCxnSpPr/>
            <p:nvPr/>
          </p:nvCxnSpPr>
          <p:spPr>
            <a:xfrm>
              <a:off x="4988242" y="3422968"/>
              <a:ext cx="666600" cy="0"/>
            </a:xfrm>
            <a:prstGeom prst="straightConnector1">
              <a:avLst/>
            </a:prstGeom>
            <a:noFill/>
            <a:ln w="19050" cap="flat" cmpd="sng">
              <a:solidFill>
                <a:srgbClr val="000000"/>
              </a:solidFill>
              <a:prstDash val="solid"/>
              <a:miter lim="800000"/>
              <a:headEnd type="none" w="sm" len="sm"/>
              <a:tailEnd type="none" w="sm" len="sm"/>
            </a:ln>
          </p:spPr>
        </p:cxnSp>
        <p:sp>
          <p:nvSpPr>
            <p:cNvPr id="174" name="Google Shape;174;p28"/>
            <p:cNvSpPr/>
            <p:nvPr/>
          </p:nvSpPr>
          <p:spPr>
            <a:xfrm>
              <a:off x="3382327" y="3344228"/>
              <a:ext cx="2379300" cy="169500"/>
            </a:xfrm>
            <a:prstGeom prst="roundRect">
              <a:avLst>
                <a:gd name="adj" fmla="val 16667"/>
              </a:avLst>
            </a:prstGeom>
            <a:noFill/>
            <a:ln w="19050" cap="flat" cmpd="sng">
              <a:solidFill>
                <a:srgbClr val="2E75B5"/>
              </a:solidFill>
              <a:prstDash val="dash"/>
              <a:miter lim="800000"/>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grpSp>
      <p:grpSp>
        <p:nvGrpSpPr>
          <p:cNvPr id="175" name="Google Shape;175;p28"/>
          <p:cNvGrpSpPr/>
          <p:nvPr/>
        </p:nvGrpSpPr>
        <p:grpSpPr>
          <a:xfrm>
            <a:off x="6086536" y="3880385"/>
            <a:ext cx="2533492" cy="887535"/>
            <a:chOff x="3270250" y="3047365"/>
            <a:chExt cx="2601655" cy="762880"/>
          </a:xfrm>
        </p:grpSpPr>
        <p:sp>
          <p:nvSpPr>
            <p:cNvPr id="176" name="Google Shape;176;p28"/>
            <p:cNvSpPr/>
            <p:nvPr/>
          </p:nvSpPr>
          <p:spPr>
            <a:xfrm>
              <a:off x="3270885" y="3081655"/>
              <a:ext cx="2600373" cy="728590"/>
            </a:xfrm>
            <a:custGeom>
              <a:avLst/>
              <a:gdLst/>
              <a:ahLst/>
              <a:cxnLst/>
              <a:rect l="l" t="t" r="r" b="b"/>
              <a:pathLst>
                <a:path w="2687724" h="726773" extrusionOk="0">
                  <a:moveTo>
                    <a:pt x="39283" y="320771"/>
                  </a:moveTo>
                  <a:cubicBezTo>
                    <a:pt x="103576" y="225124"/>
                    <a:pt x="341703" y="62822"/>
                    <a:pt x="975355" y="116"/>
                  </a:cubicBezTo>
                  <a:cubicBezTo>
                    <a:pt x="1037507" y="-3058"/>
                    <a:pt x="946346" y="60159"/>
                    <a:pt x="1231344" y="58833"/>
                  </a:cubicBezTo>
                  <a:cubicBezTo>
                    <a:pt x="1735060" y="72327"/>
                    <a:pt x="2198296" y="81058"/>
                    <a:pt x="2682962" y="58833"/>
                  </a:cubicBezTo>
                  <a:cubicBezTo>
                    <a:pt x="2683756" y="182658"/>
                    <a:pt x="2686930" y="246951"/>
                    <a:pt x="2687724" y="370776"/>
                  </a:cubicBezTo>
                  <a:cubicBezTo>
                    <a:pt x="2687724" y="612760"/>
                    <a:pt x="1721129" y="663932"/>
                    <a:pt x="1352788" y="711296"/>
                  </a:cubicBezTo>
                  <a:cubicBezTo>
                    <a:pt x="984447" y="758660"/>
                    <a:pt x="657660" y="684986"/>
                    <a:pt x="477676" y="654959"/>
                  </a:cubicBezTo>
                  <a:cubicBezTo>
                    <a:pt x="373892" y="639219"/>
                    <a:pt x="331625" y="722429"/>
                    <a:pt x="263362" y="688298"/>
                  </a:cubicBezTo>
                  <a:cubicBezTo>
                    <a:pt x="119494" y="624537"/>
                    <a:pt x="114971" y="609058"/>
                    <a:pt x="32381" y="531135"/>
                  </a:cubicBezTo>
                  <a:cubicBezTo>
                    <a:pt x="2179" y="431781"/>
                    <a:pt x="-25010" y="416418"/>
                    <a:pt x="39283" y="320771"/>
                  </a:cubicBezTo>
                  <a:close/>
                </a:path>
              </a:pathLst>
            </a:custGeom>
            <a:solidFill>
              <a:srgbClr val="A8D08C"/>
            </a:solidFill>
            <a:ln>
              <a:noFill/>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77" name="Google Shape;177;p28"/>
            <p:cNvSpPr/>
            <p:nvPr/>
          </p:nvSpPr>
          <p:spPr>
            <a:xfrm>
              <a:off x="3380105" y="3091815"/>
              <a:ext cx="2491800" cy="701100"/>
            </a:xfrm>
            <a:prstGeom prst="teardrop">
              <a:avLst>
                <a:gd name="adj" fmla="val 100000"/>
              </a:avLst>
            </a:prstGeom>
            <a:solidFill>
              <a:srgbClr val="5B9BD5"/>
            </a:solidFill>
            <a:ln w="12700" cap="flat" cmpd="sng">
              <a:solidFill>
                <a:srgbClr val="42719B"/>
              </a:solidFill>
              <a:prstDash val="solid"/>
              <a:miter lim="800000"/>
              <a:headEnd type="none" w="sm" len="sm"/>
              <a:tailEnd type="none" w="sm" len="sm"/>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78" name="Google Shape;178;p28"/>
            <p:cNvSpPr/>
            <p:nvPr/>
          </p:nvSpPr>
          <p:spPr>
            <a:xfrm>
              <a:off x="3568700" y="3079750"/>
              <a:ext cx="558608" cy="138570"/>
            </a:xfrm>
            <a:custGeom>
              <a:avLst/>
              <a:gdLst/>
              <a:ahLst/>
              <a:cxnLst/>
              <a:rect l="l" t="t" r="r" b="b"/>
              <a:pathLst>
                <a:path w="478465" h="138224" extrusionOk="0">
                  <a:moveTo>
                    <a:pt x="478465" y="0"/>
                  </a:moveTo>
                  <a:cubicBezTo>
                    <a:pt x="437282" y="6202"/>
                    <a:pt x="413931" y="9904"/>
                    <a:pt x="371032" y="19438"/>
                  </a:cubicBezTo>
                  <a:cubicBezTo>
                    <a:pt x="321044" y="32027"/>
                    <a:pt x="266073" y="44497"/>
                    <a:pt x="221069" y="57206"/>
                  </a:cubicBezTo>
                  <a:cubicBezTo>
                    <a:pt x="176065" y="69915"/>
                    <a:pt x="137855" y="82190"/>
                    <a:pt x="101010" y="95693"/>
                  </a:cubicBezTo>
                  <a:cubicBezTo>
                    <a:pt x="64165" y="109196"/>
                    <a:pt x="33670" y="122718"/>
                    <a:pt x="0" y="138224"/>
                  </a:cubicBezTo>
                </a:path>
              </a:pathLst>
            </a:custGeom>
            <a:noFill/>
            <a:ln w="19050" cap="flat" cmpd="sng">
              <a:solidFill>
                <a:srgbClr val="00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79" name="Google Shape;179;p28"/>
            <p:cNvSpPr/>
            <p:nvPr/>
          </p:nvSpPr>
          <p:spPr>
            <a:xfrm>
              <a:off x="3270250" y="3047365"/>
              <a:ext cx="905416" cy="679656"/>
            </a:xfrm>
            <a:custGeom>
              <a:avLst/>
              <a:gdLst/>
              <a:ahLst/>
              <a:cxnLst/>
              <a:rect l="l" t="t" r="r" b="b"/>
              <a:pathLst>
                <a:path w="935831" h="676275" extrusionOk="0">
                  <a:moveTo>
                    <a:pt x="935831" y="0"/>
                  </a:moveTo>
                  <a:lnTo>
                    <a:pt x="685800" y="33338"/>
                  </a:lnTo>
                  <a:lnTo>
                    <a:pt x="457200" y="80963"/>
                  </a:lnTo>
                  <a:lnTo>
                    <a:pt x="195262" y="183357"/>
                  </a:lnTo>
                  <a:lnTo>
                    <a:pt x="57150" y="285750"/>
                  </a:lnTo>
                  <a:lnTo>
                    <a:pt x="0" y="390525"/>
                  </a:lnTo>
                  <a:lnTo>
                    <a:pt x="23812" y="509588"/>
                  </a:lnTo>
                  <a:lnTo>
                    <a:pt x="152400" y="621507"/>
                  </a:lnTo>
                  <a:lnTo>
                    <a:pt x="266700" y="676275"/>
                  </a:lnTo>
                  <a:lnTo>
                    <a:pt x="323850" y="592932"/>
                  </a:lnTo>
                  <a:lnTo>
                    <a:pt x="171450" y="504825"/>
                  </a:lnTo>
                  <a:lnTo>
                    <a:pt x="109537" y="378619"/>
                  </a:lnTo>
                  <a:lnTo>
                    <a:pt x="195262" y="271463"/>
                  </a:lnTo>
                  <a:lnTo>
                    <a:pt x="330993" y="202407"/>
                  </a:lnTo>
                  <a:lnTo>
                    <a:pt x="588168" y="123825"/>
                  </a:lnTo>
                  <a:lnTo>
                    <a:pt x="807243" y="90488"/>
                  </a:lnTo>
                  <a:lnTo>
                    <a:pt x="935831" y="64294"/>
                  </a:lnTo>
                  <a:cubicBezTo>
                    <a:pt x="935037" y="43657"/>
                    <a:pt x="934244" y="23019"/>
                    <a:pt x="935831" y="0"/>
                  </a:cubicBezTo>
                  <a:close/>
                </a:path>
              </a:pathLst>
            </a:custGeom>
            <a:noFill/>
            <a:ln w="19050" cap="flat" cmpd="sng">
              <a:solidFill>
                <a:srgbClr val="4472C4"/>
              </a:solidFill>
              <a:prstDash val="dash"/>
              <a:miter lim="800000"/>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80" name="Google Shape;180;p28"/>
            <p:cNvSpPr/>
            <p:nvPr/>
          </p:nvSpPr>
          <p:spPr>
            <a:xfrm>
              <a:off x="3334385" y="3227705"/>
              <a:ext cx="194245" cy="429697"/>
            </a:xfrm>
            <a:custGeom>
              <a:avLst/>
              <a:gdLst/>
              <a:ahLst/>
              <a:cxnLst/>
              <a:rect l="l" t="t" r="r" b="b"/>
              <a:pathLst>
                <a:path w="200770" h="428625" extrusionOk="0">
                  <a:moveTo>
                    <a:pt x="200770" y="0"/>
                  </a:moveTo>
                  <a:cubicBezTo>
                    <a:pt x="175370" y="9922"/>
                    <a:pt x="149970" y="19844"/>
                    <a:pt x="124570" y="38100"/>
                  </a:cubicBezTo>
                  <a:cubicBezTo>
                    <a:pt x="99170" y="56356"/>
                    <a:pt x="68214" y="86518"/>
                    <a:pt x="48370" y="109537"/>
                  </a:cubicBezTo>
                  <a:cubicBezTo>
                    <a:pt x="28526" y="132556"/>
                    <a:pt x="12254" y="150018"/>
                    <a:pt x="5507" y="176212"/>
                  </a:cubicBezTo>
                  <a:cubicBezTo>
                    <a:pt x="-1240" y="202406"/>
                    <a:pt x="-3224" y="236538"/>
                    <a:pt x="7888" y="266700"/>
                  </a:cubicBezTo>
                  <a:cubicBezTo>
                    <a:pt x="19000" y="296862"/>
                    <a:pt x="44401" y="330200"/>
                    <a:pt x="72182" y="357187"/>
                  </a:cubicBezTo>
                  <a:cubicBezTo>
                    <a:pt x="99963" y="384174"/>
                    <a:pt x="137269" y="406399"/>
                    <a:pt x="174576" y="428625"/>
                  </a:cubicBezTo>
                </a:path>
              </a:pathLst>
            </a:custGeom>
            <a:noFill/>
            <a:ln w="19050" cap="flat" cmpd="sng">
              <a:solidFill>
                <a:srgbClr val="00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grpSp>
      <p:sp>
        <p:nvSpPr>
          <p:cNvPr id="181" name="Google Shape;181;p28"/>
          <p:cNvSpPr txBox="1"/>
          <p:nvPr/>
        </p:nvSpPr>
        <p:spPr>
          <a:xfrm rot="-5400000">
            <a:off x="6933184" y="1668960"/>
            <a:ext cx="400500" cy="2076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a:solidFill>
                  <a:srgbClr val="000000"/>
                </a:solidFill>
                <a:highlight>
                  <a:srgbClr val="FFFFFF"/>
                </a:highlight>
                <a:latin typeface="Arial"/>
                <a:ea typeface="Arial"/>
                <a:cs typeface="Arial"/>
                <a:sym typeface="Arial"/>
              </a:rPr>
              <a:t>25 m</a:t>
            </a:r>
            <a:endParaRPr sz="1100">
              <a:highlight>
                <a:srgbClr val="FFFFFF"/>
              </a:highlight>
            </a:endParaRPr>
          </a:p>
        </p:txBody>
      </p:sp>
      <p:grpSp>
        <p:nvGrpSpPr>
          <p:cNvPr id="182" name="Google Shape;182;p28"/>
          <p:cNvGrpSpPr/>
          <p:nvPr/>
        </p:nvGrpSpPr>
        <p:grpSpPr>
          <a:xfrm>
            <a:off x="3733195" y="3113043"/>
            <a:ext cx="3349375" cy="649156"/>
            <a:chOff x="386731" y="4053063"/>
            <a:chExt cx="4465834" cy="865542"/>
          </a:xfrm>
        </p:grpSpPr>
        <p:grpSp>
          <p:nvGrpSpPr>
            <p:cNvPr id="183" name="Google Shape;183;p28"/>
            <p:cNvGrpSpPr/>
            <p:nvPr/>
          </p:nvGrpSpPr>
          <p:grpSpPr>
            <a:xfrm>
              <a:off x="386731" y="4053063"/>
              <a:ext cx="4465834" cy="865542"/>
              <a:chOff x="3169920" y="3140710"/>
              <a:chExt cx="2801477" cy="576413"/>
            </a:xfrm>
          </p:grpSpPr>
          <p:sp>
            <p:nvSpPr>
              <p:cNvPr id="184" name="Google Shape;184;p28"/>
              <p:cNvSpPr/>
              <p:nvPr/>
            </p:nvSpPr>
            <p:spPr>
              <a:xfrm>
                <a:off x="3169920" y="3140710"/>
                <a:ext cx="2801477" cy="576413"/>
              </a:xfrm>
              <a:custGeom>
                <a:avLst/>
                <a:gdLst/>
                <a:ahLst/>
                <a:cxnLst/>
                <a:rect l="l" t="t" r="r" b="b"/>
                <a:pathLst>
                  <a:path w="2895583" h="664453" extrusionOk="0">
                    <a:moveTo>
                      <a:pt x="0" y="83713"/>
                    </a:moveTo>
                    <a:lnTo>
                      <a:pt x="0" y="83713"/>
                    </a:lnTo>
                    <a:cubicBezTo>
                      <a:pt x="186881" y="125239"/>
                      <a:pt x="-40171" y="85216"/>
                      <a:pt x="96592" y="83713"/>
                    </a:cubicBezTo>
                    <a:lnTo>
                      <a:pt x="682581" y="77273"/>
                    </a:lnTo>
                    <a:cubicBezTo>
                      <a:pt x="726225" y="62726"/>
                      <a:pt x="672982" y="79193"/>
                      <a:pt x="746975" y="64394"/>
                    </a:cubicBezTo>
                    <a:cubicBezTo>
                      <a:pt x="753631" y="63063"/>
                      <a:pt x="759508" y="58143"/>
                      <a:pt x="766293" y="57955"/>
                    </a:cubicBezTo>
                    <a:cubicBezTo>
                      <a:pt x="914359" y="53842"/>
                      <a:pt x="1062508" y="53662"/>
                      <a:pt x="1210615" y="51515"/>
                    </a:cubicBezTo>
                    <a:cubicBezTo>
                      <a:pt x="1249251" y="49369"/>
                      <a:pt x="1288002" y="48744"/>
                      <a:pt x="1326524" y="45076"/>
                    </a:cubicBezTo>
                    <a:cubicBezTo>
                      <a:pt x="1333281" y="44432"/>
                      <a:pt x="1339123" y="39597"/>
                      <a:pt x="1345843" y="38637"/>
                    </a:cubicBezTo>
                    <a:cubicBezTo>
                      <a:pt x="1369313" y="35284"/>
                      <a:pt x="1392999" y="33411"/>
                      <a:pt x="1416676" y="32197"/>
                    </a:cubicBezTo>
                    <a:cubicBezTo>
                      <a:pt x="1476737" y="29117"/>
                      <a:pt x="1536879" y="27904"/>
                      <a:pt x="1596981" y="25758"/>
                    </a:cubicBezTo>
                    <a:cubicBezTo>
                      <a:pt x="1603420" y="23611"/>
                      <a:pt x="1610060" y="21992"/>
                      <a:pt x="1616299" y="19318"/>
                    </a:cubicBezTo>
                    <a:cubicBezTo>
                      <a:pt x="1625122" y="15536"/>
                      <a:pt x="1632862" y="9197"/>
                      <a:pt x="1642057" y="6439"/>
                    </a:cubicBezTo>
                    <a:cubicBezTo>
                      <a:pt x="1654563" y="2687"/>
                      <a:pt x="1667814" y="2146"/>
                      <a:pt x="1680693" y="0"/>
                    </a:cubicBezTo>
                    <a:lnTo>
                      <a:pt x="1835240" y="6439"/>
                    </a:lnTo>
                    <a:cubicBezTo>
                      <a:pt x="2460289" y="27993"/>
                      <a:pt x="1713279" y="-232"/>
                      <a:pt x="2221606" y="19318"/>
                    </a:cubicBezTo>
                    <a:cubicBezTo>
                      <a:pt x="2274643" y="36999"/>
                      <a:pt x="2219385" y="20384"/>
                      <a:pt x="2337516" y="32197"/>
                    </a:cubicBezTo>
                    <a:cubicBezTo>
                      <a:pt x="2417568" y="40202"/>
                      <a:pt x="2333779" y="35031"/>
                      <a:pt x="2389031" y="45076"/>
                    </a:cubicBezTo>
                    <a:cubicBezTo>
                      <a:pt x="2406058" y="48172"/>
                      <a:pt x="2423375" y="49369"/>
                      <a:pt x="2440547" y="51515"/>
                    </a:cubicBezTo>
                    <a:cubicBezTo>
                      <a:pt x="2447053" y="53684"/>
                      <a:pt x="2492433" y="69907"/>
                      <a:pt x="2504941" y="70834"/>
                    </a:cubicBezTo>
                    <a:cubicBezTo>
                      <a:pt x="2554222" y="74484"/>
                      <a:pt x="2603679" y="75127"/>
                      <a:pt x="2653048" y="77273"/>
                    </a:cubicBezTo>
                    <a:cubicBezTo>
                      <a:pt x="2753814" y="97426"/>
                      <a:pt x="2688630" y="87302"/>
                      <a:pt x="2814034" y="96591"/>
                    </a:cubicBezTo>
                    <a:cubicBezTo>
                      <a:pt x="2893529" y="102480"/>
                      <a:pt x="2909677" y="121403"/>
                      <a:pt x="2884868" y="96591"/>
                    </a:cubicBezTo>
                    <a:lnTo>
                      <a:pt x="2884868" y="579549"/>
                    </a:lnTo>
                    <a:cubicBezTo>
                      <a:pt x="2779014" y="544264"/>
                      <a:pt x="2834677" y="555725"/>
                      <a:pt x="2717443" y="547352"/>
                    </a:cubicBezTo>
                    <a:lnTo>
                      <a:pt x="2492062" y="553791"/>
                    </a:lnTo>
                    <a:lnTo>
                      <a:pt x="1828800" y="566670"/>
                    </a:lnTo>
                    <a:cubicBezTo>
                      <a:pt x="1743256" y="583780"/>
                      <a:pt x="1873639" y="558974"/>
                      <a:pt x="1719330" y="579549"/>
                    </a:cubicBezTo>
                    <a:cubicBezTo>
                      <a:pt x="1712602" y="580446"/>
                      <a:pt x="1706732" y="585029"/>
                      <a:pt x="1700012" y="585989"/>
                    </a:cubicBezTo>
                    <a:cubicBezTo>
                      <a:pt x="1609367" y="598938"/>
                      <a:pt x="1386644" y="598152"/>
                      <a:pt x="1358722" y="598868"/>
                    </a:cubicBezTo>
                    <a:cubicBezTo>
                      <a:pt x="1107644" y="605306"/>
                      <a:pt x="1192705" y="601844"/>
                      <a:pt x="1004553" y="611746"/>
                    </a:cubicBezTo>
                    <a:cubicBezTo>
                      <a:pt x="955184" y="609600"/>
                      <a:pt x="905850" y="604278"/>
                      <a:pt x="856445" y="605307"/>
                    </a:cubicBezTo>
                    <a:cubicBezTo>
                      <a:pt x="802624" y="606428"/>
                      <a:pt x="749219" y="615357"/>
                      <a:pt x="695460" y="618186"/>
                    </a:cubicBezTo>
                    <a:cubicBezTo>
                      <a:pt x="519479" y="627447"/>
                      <a:pt x="613917" y="622993"/>
                      <a:pt x="412124" y="631065"/>
                    </a:cubicBezTo>
                    <a:cubicBezTo>
                      <a:pt x="357845" y="649157"/>
                      <a:pt x="420251" y="630162"/>
                      <a:pt x="296215" y="643944"/>
                    </a:cubicBezTo>
                    <a:cubicBezTo>
                      <a:pt x="289469" y="644694"/>
                      <a:pt x="283660" y="649819"/>
                      <a:pt x="276896" y="650383"/>
                    </a:cubicBezTo>
                    <a:cubicBezTo>
                      <a:pt x="231925" y="654130"/>
                      <a:pt x="186744" y="654676"/>
                      <a:pt x="141668" y="656822"/>
                    </a:cubicBezTo>
                    <a:cubicBezTo>
                      <a:pt x="71272" y="668556"/>
                      <a:pt x="116088" y="663262"/>
                      <a:pt x="6440" y="663262"/>
                    </a:cubicBezTo>
                    <a:cubicBezTo>
                      <a:pt x="4293" y="470079"/>
                      <a:pt x="2147" y="276896"/>
                      <a:pt x="0" y="83713"/>
                    </a:cubicBezTo>
                    <a:close/>
                  </a:path>
                </a:pathLst>
              </a:custGeom>
              <a:solidFill>
                <a:srgbClr val="A8D08C"/>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85" name="Google Shape;185;p28"/>
              <p:cNvCxnSpPr/>
              <p:nvPr/>
            </p:nvCxnSpPr>
            <p:spPr>
              <a:xfrm flipH="1">
                <a:off x="4329410" y="3147060"/>
                <a:ext cx="462300" cy="513600"/>
              </a:xfrm>
              <a:prstGeom prst="straightConnector1">
                <a:avLst/>
              </a:prstGeom>
              <a:noFill/>
              <a:ln w="19050" cap="flat" cmpd="sng">
                <a:solidFill>
                  <a:srgbClr val="000000"/>
                </a:solidFill>
                <a:prstDash val="solid"/>
                <a:miter lim="800000"/>
                <a:headEnd type="none" w="sm" len="sm"/>
                <a:tailEnd type="none" w="sm" len="sm"/>
              </a:ln>
            </p:spPr>
          </p:cxnSp>
          <p:sp>
            <p:nvSpPr>
              <p:cNvPr id="186" name="Google Shape;186;p28"/>
              <p:cNvSpPr/>
              <p:nvPr/>
            </p:nvSpPr>
            <p:spPr>
              <a:xfrm>
                <a:off x="4494530" y="3355340"/>
                <a:ext cx="123900" cy="127500"/>
              </a:xfrm>
              <a:prstGeom prst="ellipse">
                <a:avLst/>
              </a:prstGeom>
              <a:solidFill>
                <a:srgbClr val="FF6699"/>
              </a:solidFill>
              <a:ln>
                <a:noFill/>
              </a:ln>
            </p:spPr>
            <p:txBody>
              <a:bodyPr spcFirstLastPara="1" wrap="square" lIns="66575" tIns="33275" rIns="66575" bIns="33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sp>
            <p:nvSpPr>
              <p:cNvPr id="187" name="Google Shape;187;p28"/>
              <p:cNvSpPr/>
              <p:nvPr/>
            </p:nvSpPr>
            <p:spPr>
              <a:xfrm>
                <a:off x="3187700" y="3142615"/>
                <a:ext cx="2769900" cy="532800"/>
              </a:xfrm>
              <a:prstGeom prst="roundRect">
                <a:avLst>
                  <a:gd name="adj" fmla="val 16667"/>
                </a:avLst>
              </a:prstGeom>
              <a:noFill/>
              <a:ln w="19050" cap="flat" cmpd="sng">
                <a:solidFill>
                  <a:srgbClr val="2E75B5"/>
                </a:solidFill>
                <a:prstDash val="dash"/>
                <a:miter lim="800000"/>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libri"/>
                  <a:ea typeface="Calibri"/>
                  <a:cs typeface="Calibri"/>
                  <a:sym typeface="Calibri"/>
                </a:endParaRPr>
              </a:p>
            </p:txBody>
          </p:sp>
          <p:cxnSp>
            <p:nvCxnSpPr>
              <p:cNvPr id="188" name="Google Shape;188;p28"/>
              <p:cNvCxnSpPr/>
              <p:nvPr/>
            </p:nvCxnSpPr>
            <p:spPr>
              <a:xfrm flipH="1">
                <a:off x="3597255" y="3162300"/>
                <a:ext cx="462300" cy="513600"/>
              </a:xfrm>
              <a:prstGeom prst="straightConnector1">
                <a:avLst/>
              </a:prstGeom>
              <a:noFill/>
              <a:ln w="19050" cap="flat" cmpd="sng">
                <a:solidFill>
                  <a:srgbClr val="000000"/>
                </a:solidFill>
                <a:prstDash val="solid"/>
                <a:miter lim="800000"/>
                <a:headEnd type="none" w="sm" len="sm"/>
                <a:tailEnd type="none" w="sm" len="sm"/>
              </a:ln>
            </p:spPr>
          </p:cxnSp>
          <p:cxnSp>
            <p:nvCxnSpPr>
              <p:cNvPr id="189" name="Google Shape;189;p28"/>
              <p:cNvCxnSpPr/>
              <p:nvPr/>
            </p:nvCxnSpPr>
            <p:spPr>
              <a:xfrm flipH="1">
                <a:off x="5026005" y="3161030"/>
                <a:ext cx="462300" cy="513600"/>
              </a:xfrm>
              <a:prstGeom prst="straightConnector1">
                <a:avLst/>
              </a:prstGeom>
              <a:noFill/>
              <a:ln w="19050" cap="flat" cmpd="sng">
                <a:solidFill>
                  <a:srgbClr val="000000"/>
                </a:solidFill>
                <a:prstDash val="solid"/>
                <a:miter lim="800000"/>
                <a:headEnd type="none" w="sm" len="sm"/>
                <a:tailEnd type="none" w="sm" len="sm"/>
              </a:ln>
            </p:spPr>
          </p:cxnSp>
        </p:grpSp>
        <p:sp>
          <p:nvSpPr>
            <p:cNvPr id="190" name="Google Shape;190;p28"/>
            <p:cNvSpPr txBox="1"/>
            <p:nvPr/>
          </p:nvSpPr>
          <p:spPr>
            <a:xfrm rot="-2597594">
              <a:off x="1331025" y="4363106"/>
              <a:ext cx="534173" cy="276956"/>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a:solidFill>
                    <a:srgbClr val="000000"/>
                  </a:solidFill>
                  <a:highlight>
                    <a:schemeClr val="dk1"/>
                  </a:highlight>
                  <a:latin typeface="Arial"/>
                  <a:ea typeface="Arial"/>
                  <a:cs typeface="Arial"/>
                  <a:sym typeface="Arial"/>
                </a:rPr>
                <a:t>25 m</a:t>
              </a:r>
              <a:endParaRPr sz="1100">
                <a:highlight>
                  <a:schemeClr val="dk1"/>
                </a:highlight>
              </a:endParaRPr>
            </a:p>
          </p:txBody>
        </p:sp>
      </p:grpSp>
      <p:sp>
        <p:nvSpPr>
          <p:cNvPr id="191" name="Google Shape;191;p28"/>
          <p:cNvSpPr txBox="1"/>
          <p:nvPr/>
        </p:nvSpPr>
        <p:spPr>
          <a:xfrm>
            <a:off x="4218549" y="4189853"/>
            <a:ext cx="400500" cy="2076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 sz="900" b="1" i="0" u="none" strike="noStrike" cap="none">
                <a:solidFill>
                  <a:srgbClr val="000000"/>
                </a:solidFill>
                <a:highlight>
                  <a:schemeClr val="dk1"/>
                </a:highlight>
                <a:latin typeface="Arial"/>
                <a:ea typeface="Arial"/>
                <a:cs typeface="Arial"/>
                <a:sym typeface="Arial"/>
              </a:rPr>
              <a:t>25 m</a:t>
            </a:r>
            <a:endParaRPr sz="1100">
              <a:highlight>
                <a:schemeClr val="dk1"/>
              </a:highlight>
            </a:endParaRPr>
          </a:p>
        </p:txBody>
      </p:sp>
      <p:sp>
        <p:nvSpPr>
          <p:cNvPr id="192" name="Google Shape;192;p28"/>
          <p:cNvSpPr txBox="1"/>
          <p:nvPr/>
        </p:nvSpPr>
        <p:spPr>
          <a:xfrm>
            <a:off x="2622051" y="834325"/>
            <a:ext cx="1439100" cy="23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300" i="0" u="none" strike="noStrike" cap="none">
                <a:solidFill>
                  <a:schemeClr val="accent2"/>
                </a:solidFill>
                <a:latin typeface="Merriweather"/>
                <a:ea typeface="Merriweather"/>
                <a:cs typeface="Merriweather"/>
                <a:sym typeface="Merriweather"/>
              </a:rPr>
              <a:t>a) Spoke Layout</a:t>
            </a:r>
            <a:endParaRPr sz="1300" i="0" u="none" strike="noStrike" cap="none">
              <a:solidFill>
                <a:schemeClr val="accent2"/>
              </a:solidFill>
              <a:latin typeface="Merriweather"/>
              <a:ea typeface="Merriweather"/>
              <a:cs typeface="Merriweather"/>
              <a:sym typeface="Merriweather"/>
            </a:endParaRPr>
          </a:p>
        </p:txBody>
      </p:sp>
      <p:sp>
        <p:nvSpPr>
          <p:cNvPr id="193" name="Google Shape;193;p28"/>
          <p:cNvSpPr txBox="1"/>
          <p:nvPr/>
        </p:nvSpPr>
        <p:spPr>
          <a:xfrm>
            <a:off x="5711725" y="1055050"/>
            <a:ext cx="2046900" cy="23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300" i="0" u="none" strike="noStrike" cap="none">
                <a:solidFill>
                  <a:schemeClr val="accent2"/>
                </a:solidFill>
                <a:latin typeface="Merriweather"/>
                <a:ea typeface="Merriweather"/>
                <a:cs typeface="Merriweather"/>
                <a:sym typeface="Merriweather"/>
              </a:rPr>
              <a:t>b) Transverse Layout</a:t>
            </a:r>
            <a:endParaRPr sz="1300" i="0" u="none" strike="noStrike" cap="none">
              <a:solidFill>
                <a:schemeClr val="accent2"/>
              </a:solidFill>
              <a:latin typeface="Merriweather"/>
              <a:ea typeface="Merriweather"/>
              <a:cs typeface="Merriweather"/>
              <a:sym typeface="Merriweather"/>
            </a:endParaRPr>
          </a:p>
        </p:txBody>
      </p:sp>
      <p:sp>
        <p:nvSpPr>
          <p:cNvPr id="194" name="Google Shape;194;p28"/>
          <p:cNvSpPr txBox="1"/>
          <p:nvPr/>
        </p:nvSpPr>
        <p:spPr>
          <a:xfrm>
            <a:off x="2622050" y="2866188"/>
            <a:ext cx="2046900" cy="23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300" i="0" u="none" strike="noStrike" cap="none">
                <a:solidFill>
                  <a:schemeClr val="accent2"/>
                </a:solidFill>
                <a:latin typeface="Merriweather"/>
                <a:ea typeface="Merriweather"/>
                <a:cs typeface="Merriweather"/>
                <a:sym typeface="Merriweather"/>
              </a:rPr>
              <a:t>c) Diagonal Layout</a:t>
            </a:r>
            <a:endParaRPr sz="1300" i="0" u="none" strike="noStrike" cap="none">
              <a:solidFill>
                <a:schemeClr val="accent2"/>
              </a:solidFill>
              <a:latin typeface="Merriweather"/>
              <a:ea typeface="Merriweather"/>
              <a:cs typeface="Merriweather"/>
              <a:sym typeface="Merriweather"/>
            </a:endParaRPr>
          </a:p>
        </p:txBody>
      </p:sp>
      <p:sp>
        <p:nvSpPr>
          <p:cNvPr id="195" name="Google Shape;195;p28"/>
          <p:cNvSpPr txBox="1"/>
          <p:nvPr/>
        </p:nvSpPr>
        <p:spPr>
          <a:xfrm>
            <a:off x="2622049" y="3860663"/>
            <a:ext cx="1632000" cy="23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300" i="0" u="none" strike="noStrike" cap="none">
                <a:solidFill>
                  <a:schemeClr val="accent2"/>
                </a:solidFill>
                <a:latin typeface="Merriweather"/>
                <a:ea typeface="Merriweather"/>
                <a:cs typeface="Merriweather"/>
                <a:sym typeface="Merriweather"/>
              </a:rPr>
              <a:t>d) Linear Layout</a:t>
            </a:r>
            <a:endParaRPr sz="1300" i="0" u="none" strike="noStrike" cap="none">
              <a:solidFill>
                <a:schemeClr val="accent2"/>
              </a:solidFill>
              <a:latin typeface="Merriweather"/>
              <a:ea typeface="Merriweather"/>
              <a:cs typeface="Merriweather"/>
              <a:sym typeface="Merriweather"/>
            </a:endParaRPr>
          </a:p>
        </p:txBody>
      </p:sp>
      <p:sp>
        <p:nvSpPr>
          <p:cNvPr id="196" name="Google Shape;196;p28"/>
          <p:cNvSpPr txBox="1"/>
          <p:nvPr/>
        </p:nvSpPr>
        <p:spPr>
          <a:xfrm>
            <a:off x="0" y="1078675"/>
            <a:ext cx="2478900" cy="4064700"/>
          </a:xfrm>
          <a:prstGeom prst="rect">
            <a:avLst/>
          </a:prstGeom>
          <a:solidFill>
            <a:schemeClr val="accent2"/>
          </a:solidFill>
          <a:ln>
            <a:noFill/>
          </a:ln>
        </p:spPr>
        <p:txBody>
          <a:bodyPr spcFirstLastPara="1" wrap="square" lIns="228600" tIns="36575" rIns="228600" bIns="34275" anchor="t" anchorCtr="0">
            <a:noAutofit/>
          </a:bodyPr>
          <a:lstStyle/>
          <a:p>
            <a:pPr marL="0" lvl="0" indent="0" algn="l" rtl="0">
              <a:spcBef>
                <a:spcPts val="0"/>
              </a:spcBef>
              <a:spcAft>
                <a:spcPts val="0"/>
              </a:spcAft>
              <a:buClr>
                <a:srgbClr val="000000"/>
              </a:buClr>
              <a:buSzPts val="1500"/>
              <a:buFont typeface="Arial"/>
              <a:buNone/>
            </a:pPr>
            <a:r>
              <a:rPr lang="en" sz="1500">
                <a:solidFill>
                  <a:srgbClr val="134F5C"/>
                </a:solidFill>
                <a:latin typeface="Merriweather"/>
                <a:ea typeface="Merriweather"/>
                <a:cs typeface="Merriweather"/>
                <a:sym typeface="Merriweather"/>
              </a:rPr>
              <a:t>Plot size: </a:t>
            </a:r>
            <a:endParaRPr sz="1100">
              <a:solidFill>
                <a:srgbClr val="134F5C"/>
              </a:solidFill>
              <a:latin typeface="Merriweather"/>
              <a:ea typeface="Merriweather"/>
              <a:cs typeface="Merriweather"/>
              <a:sym typeface="Merriweather"/>
            </a:endParaRPr>
          </a:p>
          <a:p>
            <a:pPr marL="0" lvl="0" indent="0" algn="l" rtl="0">
              <a:spcBef>
                <a:spcPts val="0"/>
              </a:spcBef>
              <a:spcAft>
                <a:spcPts val="0"/>
              </a:spcAft>
              <a:buClr>
                <a:srgbClr val="000000"/>
              </a:buClr>
              <a:buSzPts val="1500"/>
              <a:buFont typeface="Arial"/>
              <a:buNone/>
            </a:pPr>
            <a:r>
              <a:rPr lang="en" sz="1500" b="1">
                <a:solidFill>
                  <a:srgbClr val="134F5C"/>
                </a:solidFill>
                <a:latin typeface="Merriweather"/>
                <a:ea typeface="Merriweather"/>
                <a:cs typeface="Merriweather"/>
                <a:sym typeface="Merriweather"/>
              </a:rPr>
              <a:t>300 – 3,000 m</a:t>
            </a:r>
            <a:r>
              <a:rPr lang="en" sz="1500" b="1" baseline="30000">
                <a:solidFill>
                  <a:srgbClr val="134F5C"/>
                </a:solidFill>
                <a:latin typeface="Merriweather"/>
                <a:ea typeface="Merriweather"/>
                <a:cs typeface="Merriweather"/>
                <a:sym typeface="Merriweather"/>
              </a:rPr>
              <a:t>2</a:t>
            </a:r>
            <a:endParaRPr sz="1500">
              <a:solidFill>
                <a:srgbClr val="134F5C"/>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500"/>
              <a:buFont typeface="Arial"/>
              <a:buNone/>
            </a:pPr>
            <a:endParaRPr sz="1500">
              <a:solidFill>
                <a:srgbClr val="134F5C"/>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500"/>
              <a:buFont typeface="Arial"/>
              <a:buNone/>
            </a:pPr>
            <a:r>
              <a:rPr lang="en" sz="1500" i="0" u="none" strike="noStrike" cap="none">
                <a:solidFill>
                  <a:srgbClr val="134F5C"/>
                </a:solidFill>
                <a:latin typeface="Merriweather"/>
                <a:ea typeface="Merriweather"/>
                <a:cs typeface="Merriweather"/>
                <a:sym typeface="Merriweather"/>
              </a:rPr>
              <a:t>Plot can encompass an entire small wetland, or only a portion of a larger wetland.</a:t>
            </a:r>
            <a:endParaRPr sz="1100">
              <a:solidFill>
                <a:srgbClr val="134F5C"/>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500"/>
              <a:buFont typeface="Arial"/>
              <a:buNone/>
            </a:pPr>
            <a:endParaRPr sz="1500" i="0" u="none" strike="noStrike" cap="none" baseline="30000">
              <a:solidFill>
                <a:srgbClr val="134F5C"/>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500"/>
              <a:buFont typeface="Arial"/>
              <a:buNone/>
            </a:pPr>
            <a:r>
              <a:rPr lang="en" sz="1500" i="0" u="none" strike="noStrike" cap="none">
                <a:solidFill>
                  <a:srgbClr val="134F5C"/>
                </a:solidFill>
                <a:latin typeface="Merriweather"/>
                <a:ea typeface="Merriweather"/>
                <a:cs typeface="Merriweather"/>
                <a:sym typeface="Merriweather"/>
              </a:rPr>
              <a:t>Four different layouts to capture the range of wetland shapes.</a:t>
            </a:r>
            <a:endParaRPr sz="1500" i="0" u="none" strike="noStrike" cap="none" baseline="30000">
              <a:solidFill>
                <a:srgbClr val="134F5C"/>
              </a:solidFill>
              <a:latin typeface="Merriweather"/>
              <a:ea typeface="Merriweather"/>
              <a:cs typeface="Merriweather"/>
              <a:sym typeface="Merriweather"/>
            </a:endParaRPr>
          </a:p>
        </p:txBody>
      </p:sp>
      <p:sp>
        <p:nvSpPr>
          <p:cNvPr id="197" name="Google Shape;197;p28"/>
          <p:cNvSpPr txBox="1">
            <a:spLocks noGrp="1"/>
          </p:cNvSpPr>
          <p:nvPr>
            <p:ph type="title"/>
          </p:nvPr>
        </p:nvSpPr>
        <p:spPr>
          <a:xfrm>
            <a:off x="311700" y="2616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5A7B63"/>
              </a:buClr>
              <a:buSzPts val="2700"/>
              <a:buFont typeface="Arial"/>
              <a:buNone/>
            </a:pPr>
            <a:r>
              <a:rPr lang="en" sz="2700" b="1">
                <a:solidFill>
                  <a:schemeClr val="accent1"/>
                </a:solidFill>
                <a:latin typeface="Merriweather"/>
                <a:ea typeface="Merriweather"/>
                <a:cs typeface="Merriweather"/>
                <a:sym typeface="Merriweather"/>
              </a:rPr>
              <a:t>Lentic Monitoring: Plot Layouts</a:t>
            </a:r>
            <a:endParaRPr>
              <a:solidFill>
                <a:schemeClr val="accent1"/>
              </a:solidFill>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01"/>
        <p:cNvGrpSpPr/>
        <p:nvPr/>
      </p:nvGrpSpPr>
      <p:grpSpPr>
        <a:xfrm>
          <a:off x="0" y="0"/>
          <a:ext cx="0" cy="0"/>
          <a:chOff x="0" y="0"/>
          <a:chExt cx="0" cy="0"/>
        </a:xfrm>
      </p:grpSpPr>
      <p:grpSp>
        <p:nvGrpSpPr>
          <p:cNvPr id="202" name="Google Shape;202;p29"/>
          <p:cNvGrpSpPr/>
          <p:nvPr/>
        </p:nvGrpSpPr>
        <p:grpSpPr>
          <a:xfrm>
            <a:off x="3270262" y="429350"/>
            <a:ext cx="2603480" cy="1716374"/>
            <a:chOff x="3270262" y="429350"/>
            <a:chExt cx="2603480" cy="1716374"/>
          </a:xfrm>
        </p:grpSpPr>
        <p:pic>
          <p:nvPicPr>
            <p:cNvPr id="203" name="Google Shape;203;p29"/>
            <p:cNvPicPr preferRelativeResize="0"/>
            <p:nvPr/>
          </p:nvPicPr>
          <p:blipFill>
            <a:blip r:embed="rId3">
              <a:alphaModFix/>
            </a:blip>
            <a:stretch>
              <a:fillRect/>
            </a:stretch>
          </p:blipFill>
          <p:spPr>
            <a:xfrm>
              <a:off x="3270262" y="429350"/>
              <a:ext cx="1316200" cy="1716374"/>
            </a:xfrm>
            <a:prstGeom prst="rect">
              <a:avLst/>
            </a:prstGeom>
            <a:noFill/>
            <a:ln w="9525" cap="flat" cmpd="sng">
              <a:solidFill>
                <a:schemeClr val="dk2"/>
              </a:solidFill>
              <a:prstDash val="solid"/>
              <a:round/>
              <a:headEnd type="none" w="sm" len="sm"/>
              <a:tailEnd type="none" w="sm" len="sm"/>
            </a:ln>
          </p:spPr>
        </p:pic>
        <p:pic>
          <p:nvPicPr>
            <p:cNvPr id="204" name="Google Shape;204;p29"/>
            <p:cNvPicPr preferRelativeResize="0"/>
            <p:nvPr/>
          </p:nvPicPr>
          <p:blipFill/>
          <p:spPr>
            <a:xfrm>
              <a:off x="4586463" y="429350"/>
              <a:ext cx="1287279" cy="1716372"/>
            </a:xfrm>
            <a:prstGeom prst="rect">
              <a:avLst/>
            </a:prstGeom>
            <a:noFill/>
            <a:ln w="9525" cap="flat" cmpd="sng">
              <a:solidFill>
                <a:schemeClr val="dk2"/>
              </a:solidFill>
              <a:prstDash val="solid"/>
              <a:round/>
              <a:headEnd type="none" w="sm" len="sm"/>
              <a:tailEnd type="none" w="sm" len="sm"/>
            </a:ln>
          </p:spPr>
        </p:pic>
      </p:grpSp>
      <p:pic>
        <p:nvPicPr>
          <p:cNvPr id="205" name="Google Shape;205;p29"/>
          <p:cNvPicPr preferRelativeResize="0"/>
          <p:nvPr/>
        </p:nvPicPr>
        <p:blipFill>
          <a:blip r:embed="rId4">
            <a:alphaModFix/>
          </a:blip>
          <a:stretch>
            <a:fillRect/>
          </a:stretch>
        </p:blipFill>
        <p:spPr>
          <a:xfrm>
            <a:off x="935902" y="2516171"/>
            <a:ext cx="1723151" cy="2297524"/>
          </a:xfrm>
          <a:prstGeom prst="rect">
            <a:avLst/>
          </a:prstGeom>
          <a:noFill/>
          <a:ln w="9525" cap="flat" cmpd="sng">
            <a:solidFill>
              <a:schemeClr val="dk2"/>
            </a:solidFill>
            <a:prstDash val="solid"/>
            <a:round/>
            <a:headEnd type="none" w="sm" len="sm"/>
            <a:tailEnd type="none" w="sm" len="sm"/>
          </a:ln>
        </p:spPr>
      </p:pic>
      <p:sp>
        <p:nvSpPr>
          <p:cNvPr id="206" name="Google Shape;206;p29"/>
          <p:cNvSpPr/>
          <p:nvPr/>
        </p:nvSpPr>
        <p:spPr>
          <a:xfrm>
            <a:off x="1803975" y="985425"/>
            <a:ext cx="1238250" cy="1160300"/>
          </a:xfrm>
          <a:custGeom>
            <a:avLst/>
            <a:gdLst/>
            <a:ahLst/>
            <a:cxnLst/>
            <a:rect l="l" t="t" r="r" b="b"/>
            <a:pathLst>
              <a:path w="49530" h="46412" extrusionOk="0">
                <a:moveTo>
                  <a:pt x="49530" y="0"/>
                </a:moveTo>
                <a:cubicBezTo>
                  <a:pt x="45201" y="924"/>
                  <a:pt x="30884" y="2078"/>
                  <a:pt x="23553" y="5542"/>
                </a:cubicBezTo>
                <a:cubicBezTo>
                  <a:pt x="16222" y="9006"/>
                  <a:pt x="9468" y="13970"/>
                  <a:pt x="5542" y="20782"/>
                </a:cubicBezTo>
                <a:cubicBezTo>
                  <a:pt x="1617" y="27594"/>
                  <a:pt x="924" y="42140"/>
                  <a:pt x="0" y="46412"/>
                </a:cubicBezTo>
              </a:path>
            </a:pathLst>
          </a:custGeom>
          <a:noFill/>
          <a:ln w="38100" cap="flat" cmpd="sng">
            <a:solidFill>
              <a:schemeClr val="dk2"/>
            </a:solidFill>
            <a:prstDash val="solid"/>
            <a:round/>
            <a:headEnd type="triangle" w="med" len="med"/>
            <a:tailEnd type="triangle" w="med" len="med"/>
          </a:ln>
        </p:spPr>
      </p:sp>
      <p:pic>
        <p:nvPicPr>
          <p:cNvPr id="207" name="Google Shape;207;p29"/>
          <p:cNvPicPr preferRelativeResize="0"/>
          <p:nvPr/>
        </p:nvPicPr>
        <p:blipFill>
          <a:blip r:embed="rId5">
            <a:alphaModFix/>
          </a:blip>
          <a:stretch>
            <a:fillRect/>
          </a:stretch>
        </p:blipFill>
        <p:spPr>
          <a:xfrm rot="-5400000">
            <a:off x="6212896" y="2803347"/>
            <a:ext cx="2297555" cy="1723151"/>
          </a:xfrm>
          <a:prstGeom prst="rect">
            <a:avLst/>
          </a:prstGeom>
          <a:noFill/>
          <a:ln w="9525" cap="flat" cmpd="sng">
            <a:solidFill>
              <a:schemeClr val="dk2"/>
            </a:solidFill>
            <a:prstDash val="solid"/>
            <a:round/>
            <a:headEnd type="none" w="sm" len="sm"/>
            <a:tailEnd type="none" w="sm" len="sm"/>
          </a:ln>
        </p:spPr>
      </p:pic>
      <p:sp>
        <p:nvSpPr>
          <p:cNvPr id="208" name="Google Shape;208;p29"/>
          <p:cNvSpPr txBox="1"/>
          <p:nvPr/>
        </p:nvSpPr>
        <p:spPr>
          <a:xfrm>
            <a:off x="3155100" y="2145725"/>
            <a:ext cx="2833800" cy="533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solidFill>
                <a:schemeClr val="lt1"/>
              </a:solidFill>
              <a:latin typeface="Merriweather"/>
              <a:ea typeface="Merriweather"/>
              <a:cs typeface="Merriweather"/>
              <a:sym typeface="Merriweather"/>
            </a:endParaRPr>
          </a:p>
        </p:txBody>
      </p:sp>
      <p:sp>
        <p:nvSpPr>
          <p:cNvPr id="209" name="Google Shape;209;p29"/>
          <p:cNvSpPr/>
          <p:nvPr/>
        </p:nvSpPr>
        <p:spPr>
          <a:xfrm flipH="1">
            <a:off x="6168850" y="984900"/>
            <a:ext cx="1238250" cy="1161344"/>
          </a:xfrm>
          <a:custGeom>
            <a:avLst/>
            <a:gdLst/>
            <a:ahLst/>
            <a:cxnLst/>
            <a:rect l="l" t="t" r="r" b="b"/>
            <a:pathLst>
              <a:path w="49530" h="46412" extrusionOk="0">
                <a:moveTo>
                  <a:pt x="49530" y="0"/>
                </a:moveTo>
                <a:cubicBezTo>
                  <a:pt x="45201" y="924"/>
                  <a:pt x="30884" y="2078"/>
                  <a:pt x="23553" y="5542"/>
                </a:cubicBezTo>
                <a:cubicBezTo>
                  <a:pt x="16222" y="9006"/>
                  <a:pt x="9468" y="13970"/>
                  <a:pt x="5542" y="20782"/>
                </a:cubicBezTo>
                <a:cubicBezTo>
                  <a:pt x="1617" y="27594"/>
                  <a:pt x="924" y="42140"/>
                  <a:pt x="0" y="46412"/>
                </a:cubicBezTo>
              </a:path>
            </a:pathLst>
          </a:custGeom>
          <a:noFill/>
          <a:ln w="38100" cap="flat" cmpd="sng">
            <a:solidFill>
              <a:schemeClr val="dk2"/>
            </a:solidFill>
            <a:prstDash val="solid"/>
            <a:round/>
            <a:headEnd type="triangle" w="med" len="med"/>
            <a:tailEnd type="triangle" w="med" len="med"/>
          </a:ln>
        </p:spPr>
      </p:sp>
      <p:sp>
        <p:nvSpPr>
          <p:cNvPr id="210" name="Google Shape;210;p29"/>
          <p:cNvSpPr txBox="1"/>
          <p:nvPr/>
        </p:nvSpPr>
        <p:spPr>
          <a:xfrm>
            <a:off x="2659050" y="3001900"/>
            <a:ext cx="1723200" cy="107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lt1"/>
              </a:solidFill>
              <a:latin typeface="Merriweather"/>
              <a:ea typeface="Merriweather"/>
              <a:cs typeface="Merriweather"/>
              <a:sym typeface="Merriweather"/>
            </a:endParaRPr>
          </a:p>
        </p:txBody>
      </p:sp>
      <p:sp>
        <p:nvSpPr>
          <p:cNvPr id="211" name="Google Shape;211;p29"/>
          <p:cNvSpPr txBox="1"/>
          <p:nvPr/>
        </p:nvSpPr>
        <p:spPr>
          <a:xfrm>
            <a:off x="4970100" y="3001888"/>
            <a:ext cx="1530000" cy="99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lt1"/>
              </a:solidFill>
              <a:latin typeface="Merriweather"/>
              <a:ea typeface="Merriweather"/>
              <a:cs typeface="Merriweather"/>
              <a:sym typeface="Merriweather"/>
            </a:endParaRPr>
          </a:p>
        </p:txBody>
      </p:sp>
      <p:sp>
        <p:nvSpPr>
          <p:cNvPr id="212" name="Google Shape;212;p29"/>
          <p:cNvSpPr/>
          <p:nvPr/>
        </p:nvSpPr>
        <p:spPr>
          <a:xfrm>
            <a:off x="3317875" y="4314650"/>
            <a:ext cx="2349500" cy="320150"/>
          </a:xfrm>
          <a:custGeom>
            <a:avLst/>
            <a:gdLst/>
            <a:ahLst/>
            <a:cxnLst/>
            <a:rect l="l" t="t" r="r" b="b"/>
            <a:pathLst>
              <a:path w="93980" h="12806" extrusionOk="0">
                <a:moveTo>
                  <a:pt x="0" y="318"/>
                </a:moveTo>
                <a:cubicBezTo>
                  <a:pt x="3863" y="1747"/>
                  <a:pt x="15188" y="6826"/>
                  <a:pt x="23178" y="8890"/>
                </a:cubicBezTo>
                <a:cubicBezTo>
                  <a:pt x="31169" y="10954"/>
                  <a:pt x="39476" y="12488"/>
                  <a:pt x="47943" y="12700"/>
                </a:cubicBezTo>
                <a:cubicBezTo>
                  <a:pt x="56410" y="12912"/>
                  <a:pt x="66305" y="12277"/>
                  <a:pt x="73978" y="10160"/>
                </a:cubicBezTo>
                <a:cubicBezTo>
                  <a:pt x="81651" y="8043"/>
                  <a:pt x="90646" y="1693"/>
                  <a:pt x="93980" y="0"/>
                </a:cubicBezTo>
              </a:path>
            </a:pathLst>
          </a:custGeom>
          <a:noFill/>
          <a:ln w="38100" cap="flat" cmpd="sng">
            <a:solidFill>
              <a:schemeClr val="dk2"/>
            </a:solidFill>
            <a:prstDash val="solid"/>
            <a:round/>
            <a:headEnd type="triangle" w="med" len="med"/>
            <a:tailEnd type="triangle" w="med" len="med"/>
          </a:ln>
        </p:spPr>
      </p:sp>
      <p:sp>
        <p:nvSpPr>
          <p:cNvPr id="213" name="Google Shape;213;p29"/>
          <p:cNvSpPr txBox="1"/>
          <p:nvPr/>
        </p:nvSpPr>
        <p:spPr>
          <a:xfrm>
            <a:off x="3827400" y="0"/>
            <a:ext cx="14892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dk2"/>
                </a:solidFill>
                <a:latin typeface="Merriweather"/>
                <a:ea typeface="Merriweather"/>
                <a:cs typeface="Merriweather"/>
                <a:sym typeface="Merriweather"/>
              </a:rPr>
              <a:t>Hydrology</a:t>
            </a:r>
            <a:endParaRPr sz="1800" b="1">
              <a:solidFill>
                <a:schemeClr val="dk2"/>
              </a:solidFill>
              <a:latin typeface="Merriweather"/>
              <a:ea typeface="Merriweather"/>
              <a:cs typeface="Merriweather"/>
              <a:sym typeface="Merriweather"/>
            </a:endParaRPr>
          </a:p>
        </p:txBody>
      </p:sp>
      <p:sp>
        <p:nvSpPr>
          <p:cNvPr id="214" name="Google Shape;214;p29"/>
          <p:cNvSpPr txBox="1"/>
          <p:nvPr/>
        </p:nvSpPr>
        <p:spPr>
          <a:xfrm>
            <a:off x="1052875" y="2097113"/>
            <a:ext cx="14892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dk2"/>
                </a:solidFill>
                <a:latin typeface="Merriweather"/>
                <a:ea typeface="Merriweather"/>
                <a:cs typeface="Merriweather"/>
                <a:sym typeface="Merriweather"/>
              </a:rPr>
              <a:t>Vegetation</a:t>
            </a:r>
            <a:endParaRPr sz="1800" b="1">
              <a:solidFill>
                <a:schemeClr val="dk2"/>
              </a:solidFill>
              <a:latin typeface="Merriweather"/>
              <a:ea typeface="Merriweather"/>
              <a:cs typeface="Merriweather"/>
              <a:sym typeface="Merriweather"/>
            </a:endParaRPr>
          </a:p>
        </p:txBody>
      </p:sp>
      <p:sp>
        <p:nvSpPr>
          <p:cNvPr id="215" name="Google Shape;215;p29"/>
          <p:cNvSpPr txBox="1"/>
          <p:nvPr/>
        </p:nvSpPr>
        <p:spPr>
          <a:xfrm>
            <a:off x="6601925" y="2097125"/>
            <a:ext cx="1489200" cy="58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solidFill>
                  <a:schemeClr val="dk2"/>
                </a:solidFill>
                <a:latin typeface="Merriweather"/>
                <a:ea typeface="Merriweather"/>
                <a:cs typeface="Merriweather"/>
                <a:sym typeface="Merriweather"/>
              </a:rPr>
              <a:t>Soils</a:t>
            </a:r>
            <a:endParaRPr sz="1800" b="1">
              <a:solidFill>
                <a:schemeClr val="dk2"/>
              </a:solidFill>
              <a:latin typeface="Merriweather"/>
              <a:ea typeface="Merriweather"/>
              <a:cs typeface="Merriweather"/>
              <a:sym typeface="Merriweather"/>
            </a:endParaRPr>
          </a:p>
        </p:txBody>
      </p:sp>
      <p:sp>
        <p:nvSpPr>
          <p:cNvPr id="216" name="Google Shape;216;p29"/>
          <p:cNvSpPr txBox="1">
            <a:spLocks noGrp="1"/>
          </p:cNvSpPr>
          <p:nvPr>
            <p:ph type="title"/>
          </p:nvPr>
        </p:nvSpPr>
        <p:spPr>
          <a:xfrm>
            <a:off x="53400" y="42300"/>
            <a:ext cx="3216900" cy="84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chemeClr val="lt1"/>
                </a:solidFill>
              </a:rPr>
              <a:t>Key Characteristics </a:t>
            </a:r>
            <a:endParaRPr sz="2400">
              <a:solidFill>
                <a:schemeClr val="lt1"/>
              </a:solidFill>
              <a:latin typeface="Merriweather"/>
              <a:ea typeface="Merriweather"/>
              <a:cs typeface="Merriweather"/>
              <a:sym typeface="Merriweather"/>
            </a:endParaRPr>
          </a:p>
        </p:txBody>
      </p:sp>
      <p:pic>
        <p:nvPicPr>
          <p:cNvPr id="1029" name="Picture 5" descr="https://lh6.googleusercontent.com/HD0okiK8yPUN8Ssin5u-A3Mz0Lf5ZyQtTRsPP5o1z41ujdmPNoQdeO7Td5xULnQlbzBLzPfzif5Bet6xhqYYtvkJHNOAsSXcgvd2O3GIJFdmWfi-0szeu7hTOm8_tNNzqpCPysXH71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2230" y="429347"/>
            <a:ext cx="1281470" cy="17086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0"/>
          <p:cNvSpPr txBox="1"/>
          <p:nvPr/>
        </p:nvSpPr>
        <p:spPr>
          <a:xfrm>
            <a:off x="311700" y="1048250"/>
            <a:ext cx="2199900" cy="39111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17365D"/>
              </a:buClr>
              <a:buSzPts val="400"/>
              <a:buFont typeface="Arial"/>
              <a:buNone/>
            </a:pPr>
            <a:r>
              <a:rPr lang="en" sz="1700" b="1" i="0" u="sng" strike="noStrike" cap="none">
                <a:solidFill>
                  <a:schemeClr val="dk1"/>
                </a:solidFill>
                <a:latin typeface="Merriweather"/>
                <a:ea typeface="Merriweather"/>
                <a:cs typeface="Merriweather"/>
                <a:sym typeface="Merriweather"/>
              </a:rPr>
              <a:t>Core Indicators</a:t>
            </a:r>
            <a:endParaRPr sz="1700" b="1" i="0" u="sng"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17365D"/>
              </a:buClr>
              <a:buSzPts val="400"/>
              <a:buFont typeface="Arial"/>
              <a:buNone/>
            </a:pPr>
            <a:endParaRPr sz="1500" b="1" u="sng">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Vegetative cover and composition (LPI)</a:t>
            </a:r>
            <a:endParaRPr sz="1100">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Vegetation height</a:t>
            </a:r>
            <a:endParaRPr sz="1500" i="0" u="none" strike="noStrike" cap="none">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Ground surface attributes</a:t>
            </a:r>
            <a:endParaRPr sz="1100">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Woody species height class and age class</a:t>
            </a:r>
            <a:br>
              <a:rPr lang="en" sz="1500" i="0" u="none" strike="noStrike" cap="none">
                <a:solidFill>
                  <a:schemeClr val="dk1"/>
                </a:solidFill>
                <a:latin typeface="Merriweather"/>
                <a:ea typeface="Merriweather"/>
                <a:cs typeface="Merriweather"/>
                <a:sym typeface="Merriweather"/>
              </a:rPr>
            </a:br>
            <a:endParaRPr sz="1500" i="0" u="none"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None/>
            </a:pPr>
            <a:endParaRPr sz="1500" i="0" u="none"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500"/>
              <a:buFont typeface="Arial"/>
              <a:buNone/>
            </a:pPr>
            <a:endParaRPr sz="1500" i="0" u="none" strike="noStrike" cap="none">
              <a:solidFill>
                <a:schemeClr val="dk1"/>
              </a:solidFill>
              <a:latin typeface="Merriweather"/>
              <a:ea typeface="Merriweather"/>
              <a:cs typeface="Merriweather"/>
              <a:sym typeface="Merriweather"/>
            </a:endParaRPr>
          </a:p>
        </p:txBody>
      </p:sp>
      <p:sp>
        <p:nvSpPr>
          <p:cNvPr id="222" name="Google Shape;222;p30"/>
          <p:cNvSpPr txBox="1"/>
          <p:nvPr/>
        </p:nvSpPr>
        <p:spPr>
          <a:xfrm>
            <a:off x="6451600" y="1048250"/>
            <a:ext cx="2601000" cy="14541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17365D"/>
              </a:buClr>
              <a:buSzPts val="400"/>
              <a:buFont typeface="Arial"/>
              <a:buNone/>
            </a:pPr>
            <a:r>
              <a:rPr lang="en" sz="1700" b="1" i="0" u="sng" strike="noStrike" cap="none">
                <a:solidFill>
                  <a:schemeClr val="dk1"/>
                </a:solidFill>
                <a:latin typeface="Merriweather"/>
                <a:ea typeface="Merriweather"/>
                <a:cs typeface="Merriweather"/>
                <a:sym typeface="Merriweather"/>
              </a:rPr>
              <a:t>Use-based Indicators</a:t>
            </a:r>
            <a:endParaRPr sz="1700" b="1" i="0" u="sng"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17365D"/>
              </a:buClr>
              <a:buSzPts val="400"/>
              <a:buFont typeface="Arial"/>
              <a:buNone/>
            </a:pPr>
            <a:endParaRPr sz="1500" b="1" u="sng">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Woody species use</a:t>
            </a:r>
            <a:endParaRPr sz="1100" i="0" u="none" strike="noStrike" cap="none">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Stubble height</a:t>
            </a:r>
            <a:endParaRPr sz="1100" i="0" u="none" strike="noStrike" cap="none">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Soil alteration</a:t>
            </a:r>
            <a:endParaRPr sz="1500" i="0" u="none" strike="noStrike" cap="none">
              <a:solidFill>
                <a:schemeClr val="dk1"/>
              </a:solidFill>
              <a:latin typeface="Merriweather"/>
              <a:ea typeface="Merriweather"/>
              <a:cs typeface="Merriweather"/>
              <a:sym typeface="Merriweather"/>
            </a:endParaRPr>
          </a:p>
        </p:txBody>
      </p:sp>
      <p:sp>
        <p:nvSpPr>
          <p:cNvPr id="223" name="Google Shape;223;p30"/>
          <p:cNvSpPr txBox="1"/>
          <p:nvPr/>
        </p:nvSpPr>
        <p:spPr>
          <a:xfrm>
            <a:off x="6501550" y="2502350"/>
            <a:ext cx="2501100" cy="14541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17365D"/>
              </a:buClr>
              <a:buSzPts val="400"/>
              <a:buFont typeface="Arial"/>
              <a:buNone/>
            </a:pPr>
            <a:r>
              <a:rPr lang="en" sz="1700" b="1" i="0" u="sng" strike="noStrike" cap="none">
                <a:solidFill>
                  <a:schemeClr val="dk1"/>
                </a:solidFill>
                <a:latin typeface="Merriweather"/>
                <a:ea typeface="Merriweather"/>
                <a:cs typeface="Merriweather"/>
                <a:sym typeface="Merriweather"/>
              </a:rPr>
              <a:t>Covariates</a:t>
            </a:r>
            <a:endParaRPr sz="1700" b="1" i="0" u="sng"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17365D"/>
              </a:buClr>
              <a:buSzPts val="400"/>
              <a:buFont typeface="Arial"/>
              <a:buNone/>
            </a:pPr>
            <a:endParaRPr sz="1500" b="1" u="sng">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Soil</a:t>
            </a:r>
            <a:r>
              <a:rPr lang="en" sz="1500">
                <a:solidFill>
                  <a:schemeClr val="dk1"/>
                </a:solidFill>
                <a:latin typeface="Merriweather"/>
                <a:ea typeface="Merriweather"/>
                <a:cs typeface="Merriweather"/>
                <a:sym typeface="Merriweather"/>
              </a:rPr>
              <a:t> </a:t>
            </a:r>
            <a:r>
              <a:rPr lang="en" sz="1500" i="0" u="none" strike="noStrike" cap="none">
                <a:solidFill>
                  <a:schemeClr val="dk1"/>
                </a:solidFill>
                <a:latin typeface="Merriweather"/>
                <a:ea typeface="Merriweather"/>
                <a:cs typeface="Merriweather"/>
                <a:sym typeface="Merriweather"/>
              </a:rPr>
              <a:t>characteristics</a:t>
            </a:r>
            <a:endParaRPr sz="1100" i="0" u="none" strike="noStrike" cap="none">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Hydrology</a:t>
            </a:r>
            <a:endParaRPr sz="1100" i="0" u="none" strike="noStrike" cap="none">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Landscape characteristics</a:t>
            </a:r>
            <a:endParaRPr sz="1100" i="0" u="none" strike="noStrike" cap="none">
              <a:solidFill>
                <a:schemeClr val="dk1"/>
              </a:solidFill>
              <a:latin typeface="Merriweather"/>
              <a:ea typeface="Merriweather"/>
              <a:cs typeface="Merriweather"/>
              <a:sym typeface="Merriweather"/>
            </a:endParaRPr>
          </a:p>
          <a:p>
            <a:pPr marL="320040" marR="0" lvl="0" indent="-186690" algn="l" rtl="0">
              <a:lnSpc>
                <a:spcPct val="100000"/>
              </a:lnSpc>
              <a:spcBef>
                <a:spcPts val="0"/>
              </a:spcBef>
              <a:spcAft>
                <a:spcPts val="0"/>
              </a:spcAft>
              <a:buClr>
                <a:schemeClr val="dk1"/>
              </a:buClr>
              <a:buSzPts val="1500"/>
              <a:buFont typeface="Merriweather"/>
              <a:buChar char="−"/>
            </a:pPr>
            <a:r>
              <a:rPr lang="en" sz="1500" i="0" u="none" strike="noStrike" cap="none">
                <a:solidFill>
                  <a:schemeClr val="dk1"/>
                </a:solidFill>
                <a:latin typeface="Merriweather"/>
                <a:ea typeface="Merriweather"/>
                <a:cs typeface="Merriweather"/>
                <a:sym typeface="Merriweather"/>
              </a:rPr>
              <a:t>Land use evaluation</a:t>
            </a:r>
            <a:endParaRPr sz="1500" i="0" u="none" strike="noStrike" cap="none">
              <a:solidFill>
                <a:schemeClr val="dk1"/>
              </a:solidFill>
              <a:latin typeface="Merriweather"/>
              <a:ea typeface="Merriweather"/>
              <a:cs typeface="Merriweather"/>
              <a:sym typeface="Merriweather"/>
            </a:endParaRPr>
          </a:p>
          <a:p>
            <a:pPr marL="0" marR="0" lvl="0" indent="0" algn="l" rtl="0">
              <a:lnSpc>
                <a:spcPct val="100000"/>
              </a:lnSpc>
              <a:spcBef>
                <a:spcPts val="0"/>
              </a:spcBef>
              <a:spcAft>
                <a:spcPts val="0"/>
              </a:spcAft>
              <a:buClr>
                <a:srgbClr val="000000"/>
              </a:buClr>
              <a:buSzPts val="1500"/>
              <a:buFont typeface="Arial"/>
              <a:buNone/>
            </a:pPr>
            <a:endParaRPr sz="1500" i="0" u="none" strike="noStrike" cap="none">
              <a:solidFill>
                <a:schemeClr val="dk1"/>
              </a:solidFill>
              <a:latin typeface="Merriweather"/>
              <a:ea typeface="Merriweather"/>
              <a:cs typeface="Merriweather"/>
              <a:sym typeface="Merriweather"/>
            </a:endParaRPr>
          </a:p>
        </p:txBody>
      </p:sp>
      <p:sp>
        <p:nvSpPr>
          <p:cNvPr id="224" name="Google Shape;224;p30"/>
          <p:cNvSpPr txBox="1">
            <a:spLocks noGrp="1"/>
          </p:cNvSpPr>
          <p:nvPr>
            <p:ph type="title"/>
          </p:nvPr>
        </p:nvSpPr>
        <p:spPr>
          <a:xfrm>
            <a:off x="311700" y="354300"/>
            <a:ext cx="8520600" cy="572700"/>
          </a:xfrm>
          <a:prstGeom prst="rect">
            <a:avLst/>
          </a:prstGeom>
          <a:no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5A7B63"/>
              </a:buClr>
              <a:buSzPts val="2700"/>
              <a:buFont typeface="Arial"/>
              <a:buNone/>
            </a:pPr>
            <a:r>
              <a:rPr lang="en">
                <a:solidFill>
                  <a:schemeClr val="accent1"/>
                </a:solidFill>
              </a:rPr>
              <a:t>Lentic Monitoring: Indicators</a:t>
            </a:r>
            <a:endParaRPr>
              <a:solidFill>
                <a:schemeClr val="accent1"/>
              </a:solidFill>
            </a:endParaRPr>
          </a:p>
        </p:txBody>
      </p:sp>
      <p:pic>
        <p:nvPicPr>
          <p:cNvPr id="225" name="Google Shape;225;p30"/>
          <p:cNvPicPr preferRelativeResize="0"/>
          <p:nvPr/>
        </p:nvPicPr>
        <p:blipFill>
          <a:blip r:embed="rId3">
            <a:alphaModFix/>
          </a:blip>
          <a:stretch>
            <a:fillRect/>
          </a:stretch>
        </p:blipFill>
        <p:spPr>
          <a:xfrm>
            <a:off x="2511600" y="2183349"/>
            <a:ext cx="3821600" cy="2866177"/>
          </a:xfrm>
          <a:prstGeom prst="rect">
            <a:avLst/>
          </a:prstGeom>
          <a:noFill/>
          <a:ln>
            <a:noFill/>
          </a:ln>
        </p:spPr>
      </p:pic>
      <p:sp>
        <p:nvSpPr>
          <p:cNvPr id="226" name="Google Shape;226;p30"/>
          <p:cNvSpPr txBox="1"/>
          <p:nvPr/>
        </p:nvSpPr>
        <p:spPr>
          <a:xfrm>
            <a:off x="3131700" y="1048250"/>
            <a:ext cx="2880600" cy="130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500" b="1" u="sng">
                <a:solidFill>
                  <a:schemeClr val="dk1"/>
                </a:solidFill>
                <a:latin typeface="Merriweather"/>
                <a:ea typeface="Merriweather"/>
                <a:cs typeface="Merriweather"/>
                <a:sym typeface="Merriweather"/>
              </a:rPr>
              <a:t>Contingent Indicators</a:t>
            </a:r>
            <a:endParaRPr sz="1500" b="1" u="sng">
              <a:solidFill>
                <a:schemeClr val="dk1"/>
              </a:solidFill>
              <a:latin typeface="Merriweather"/>
              <a:ea typeface="Merriweather"/>
              <a:cs typeface="Merriweather"/>
              <a:sym typeface="Merriweather"/>
            </a:endParaRPr>
          </a:p>
          <a:p>
            <a:pPr marL="0" lvl="0" indent="0" algn="ctr" rtl="0">
              <a:spcBef>
                <a:spcPts val="0"/>
              </a:spcBef>
              <a:spcAft>
                <a:spcPts val="0"/>
              </a:spcAft>
              <a:buNone/>
            </a:pPr>
            <a:endParaRPr sz="1500" b="1" u="sng">
              <a:solidFill>
                <a:schemeClr val="dk1"/>
              </a:solidFill>
              <a:latin typeface="Merriweather"/>
              <a:ea typeface="Merriweather"/>
              <a:cs typeface="Merriweather"/>
              <a:sym typeface="Merriweather"/>
            </a:endParaRPr>
          </a:p>
          <a:p>
            <a:pPr marL="320040" lvl="0" indent="-186690" algn="l" rtl="0">
              <a:spcBef>
                <a:spcPts val="0"/>
              </a:spcBef>
              <a:spcAft>
                <a:spcPts val="0"/>
              </a:spcAft>
              <a:buClr>
                <a:schemeClr val="dk1"/>
              </a:buClr>
              <a:buSzPts val="1500"/>
              <a:buFont typeface="Merriweather"/>
              <a:buChar char="−"/>
            </a:pPr>
            <a:r>
              <a:rPr lang="en" sz="1500">
                <a:solidFill>
                  <a:schemeClr val="dk1"/>
                </a:solidFill>
                <a:latin typeface="Merriweather"/>
                <a:ea typeface="Merriweather"/>
                <a:cs typeface="Merriweather"/>
                <a:sym typeface="Merriweather"/>
              </a:rPr>
              <a:t>Hummocks</a:t>
            </a:r>
            <a:endParaRPr sz="1500">
              <a:solidFill>
                <a:schemeClr val="dk1"/>
              </a:solidFill>
              <a:latin typeface="Merriweather"/>
              <a:ea typeface="Merriweather"/>
              <a:cs typeface="Merriweather"/>
              <a:sym typeface="Merriweather"/>
            </a:endParaRPr>
          </a:p>
          <a:p>
            <a:pPr marL="320040" lvl="0" indent="-186690" algn="l" rtl="0">
              <a:spcBef>
                <a:spcPts val="0"/>
              </a:spcBef>
              <a:spcAft>
                <a:spcPts val="0"/>
              </a:spcAft>
              <a:buClr>
                <a:schemeClr val="dk1"/>
              </a:buClr>
              <a:buSzPts val="1500"/>
              <a:buFont typeface="Merriweather"/>
              <a:buChar char="−"/>
            </a:pPr>
            <a:r>
              <a:rPr lang="en" sz="1500">
                <a:solidFill>
                  <a:schemeClr val="dk1"/>
                </a:solidFill>
                <a:latin typeface="Merriweather"/>
                <a:ea typeface="Merriweather"/>
                <a:cs typeface="Merriweather"/>
                <a:sym typeface="Merriweather"/>
              </a:rPr>
              <a:t>Water Quality</a:t>
            </a:r>
            <a:endParaRPr>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1"/>
          <p:cNvSpPr txBox="1">
            <a:spLocks noGrp="1"/>
          </p:cNvSpPr>
          <p:nvPr>
            <p:ph type="title"/>
          </p:nvPr>
        </p:nvSpPr>
        <p:spPr>
          <a:xfrm>
            <a:off x="144450" y="179625"/>
            <a:ext cx="3173100" cy="1282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a:solidFill>
                <a:schemeClr val="accent1"/>
              </a:solidFill>
            </a:endParaRPr>
          </a:p>
          <a:p>
            <a:pPr marL="0" lvl="0" indent="0" algn="l" rtl="0">
              <a:spcBef>
                <a:spcPts val="0"/>
              </a:spcBef>
              <a:spcAft>
                <a:spcPts val="0"/>
              </a:spcAft>
              <a:buNone/>
            </a:pPr>
            <a:r>
              <a:rPr lang="en">
                <a:solidFill>
                  <a:schemeClr val="accent1"/>
                </a:solidFill>
              </a:rPr>
              <a:t>Core Vegetation Protocol</a:t>
            </a:r>
            <a:endParaRPr>
              <a:solidFill>
                <a:schemeClr val="accent1"/>
              </a:solidFill>
              <a:latin typeface="Merriweather"/>
              <a:ea typeface="Merriweather"/>
              <a:cs typeface="Merriweather"/>
              <a:sym typeface="Merriweather"/>
            </a:endParaRPr>
          </a:p>
        </p:txBody>
      </p:sp>
      <p:pic>
        <p:nvPicPr>
          <p:cNvPr id="232" name="Google Shape;232;p31"/>
          <p:cNvPicPr preferRelativeResize="0"/>
          <p:nvPr/>
        </p:nvPicPr>
        <p:blipFill>
          <a:blip r:embed="rId3">
            <a:alphaModFix/>
          </a:blip>
          <a:stretch>
            <a:fillRect/>
          </a:stretch>
        </p:blipFill>
        <p:spPr>
          <a:xfrm>
            <a:off x="5972875" y="864225"/>
            <a:ext cx="2303524" cy="3071376"/>
          </a:xfrm>
          <a:prstGeom prst="rect">
            <a:avLst/>
          </a:prstGeom>
          <a:noFill/>
          <a:ln>
            <a:noFill/>
          </a:ln>
        </p:spPr>
      </p:pic>
      <p:sp>
        <p:nvSpPr>
          <p:cNvPr id="233" name="Google Shape;233;p31"/>
          <p:cNvSpPr txBox="1">
            <a:spLocks noGrp="1"/>
          </p:cNvSpPr>
          <p:nvPr>
            <p:ph type="body" idx="1"/>
          </p:nvPr>
        </p:nvSpPr>
        <p:spPr>
          <a:xfrm>
            <a:off x="0" y="1957600"/>
            <a:ext cx="4390800" cy="2037000"/>
          </a:xfrm>
          <a:prstGeom prst="rect">
            <a:avLst/>
          </a:prstGeom>
        </p:spPr>
        <p:txBody>
          <a:bodyPr spcFirstLastPara="1" wrap="square" lIns="91425" tIns="91425" rIns="91425" bIns="91425" anchor="t" anchorCtr="0">
            <a:noAutofit/>
          </a:bodyPr>
          <a:lstStyle/>
          <a:p>
            <a:pPr marL="457200" lvl="0" indent="-317500" algn="l" rtl="0">
              <a:spcBef>
                <a:spcPts val="0"/>
              </a:spcBef>
              <a:spcAft>
                <a:spcPts val="0"/>
              </a:spcAft>
              <a:buSzPts val="1400"/>
              <a:buFont typeface="Merriweather"/>
              <a:buChar char="●"/>
            </a:pPr>
            <a:r>
              <a:rPr lang="en" sz="1400"/>
              <a:t>Species inventory </a:t>
            </a:r>
            <a:endParaRPr sz="1400"/>
          </a:p>
          <a:p>
            <a:pPr marL="457200" lvl="0" indent="0" algn="l" rtl="0">
              <a:spcBef>
                <a:spcPts val="0"/>
              </a:spcBef>
              <a:spcAft>
                <a:spcPts val="0"/>
              </a:spcAft>
              <a:buNone/>
            </a:pPr>
            <a:endParaRPr sz="1400"/>
          </a:p>
          <a:p>
            <a:pPr marL="457200" lvl="0" indent="-317500" algn="l" rtl="0">
              <a:spcBef>
                <a:spcPts val="0"/>
              </a:spcBef>
              <a:spcAft>
                <a:spcPts val="0"/>
              </a:spcAft>
              <a:buSzPts val="1400"/>
              <a:buFont typeface="Merriweather"/>
              <a:buChar char="●"/>
            </a:pPr>
            <a:r>
              <a:rPr lang="en" sz="1400">
                <a:latin typeface="Merriweather"/>
                <a:ea typeface="Merriweather"/>
                <a:cs typeface="Merriweather"/>
                <a:sym typeface="Merriweather"/>
              </a:rPr>
              <a:t>Line Point Intercept (LPI) data </a:t>
            </a:r>
            <a:r>
              <a:rPr lang="en" sz="1400"/>
              <a:t>adapted from Terrestrial AIM to better suit lentic habitats</a:t>
            </a:r>
            <a:r>
              <a:rPr lang="en" sz="1400">
                <a:latin typeface="Merriweather"/>
                <a:ea typeface="Merriweather"/>
                <a:cs typeface="Merriweather"/>
                <a:sym typeface="Merriweather"/>
              </a:rPr>
              <a:t>.</a:t>
            </a:r>
            <a:endParaRPr sz="1400">
              <a:latin typeface="Merriweather"/>
              <a:ea typeface="Merriweather"/>
              <a:cs typeface="Merriweather"/>
              <a:sym typeface="Merriweather"/>
            </a:endParaRPr>
          </a:p>
          <a:p>
            <a:pPr marL="457200" lvl="0" indent="0" algn="l" rtl="0">
              <a:spcBef>
                <a:spcPts val="0"/>
              </a:spcBef>
              <a:spcAft>
                <a:spcPts val="0"/>
              </a:spcAft>
              <a:buNone/>
            </a:pPr>
            <a:endParaRPr sz="1400"/>
          </a:p>
          <a:p>
            <a:pPr marL="457200" lvl="0" indent="-317500" algn="l" rtl="0">
              <a:spcBef>
                <a:spcPts val="0"/>
              </a:spcBef>
              <a:spcAft>
                <a:spcPts val="0"/>
              </a:spcAft>
              <a:buSzPts val="1400"/>
              <a:buFont typeface="Merriweather"/>
              <a:buChar char="●"/>
            </a:pPr>
            <a:r>
              <a:rPr lang="en" sz="1400">
                <a:latin typeface="Merriweather"/>
                <a:ea typeface="Merriweather"/>
                <a:cs typeface="Merriweather"/>
                <a:sym typeface="Merriweather"/>
              </a:rPr>
              <a:t>Vegetation heights</a:t>
            </a:r>
            <a:r>
              <a:rPr lang="en" sz="1400"/>
              <a:t>,</a:t>
            </a:r>
            <a:r>
              <a:rPr lang="en" sz="1400">
                <a:latin typeface="Merriweather"/>
                <a:ea typeface="Merriweather"/>
                <a:cs typeface="Merriweather"/>
                <a:sym typeface="Merriweather"/>
              </a:rPr>
              <a:t> litter &amp; water depths</a:t>
            </a:r>
            <a:endParaRPr sz="1400">
              <a:latin typeface="Merriweather"/>
              <a:ea typeface="Merriweather"/>
              <a:cs typeface="Merriweather"/>
              <a:sym typeface="Merriweather"/>
            </a:endParaRPr>
          </a:p>
          <a:p>
            <a:pPr marL="457200" lvl="0" indent="0" algn="l" rtl="0">
              <a:spcBef>
                <a:spcPts val="0"/>
              </a:spcBef>
              <a:spcAft>
                <a:spcPts val="0"/>
              </a:spcAft>
              <a:buNone/>
            </a:pPr>
            <a:endParaRPr sz="1400"/>
          </a:p>
        </p:txBody>
      </p:sp>
      <p:pic>
        <p:nvPicPr>
          <p:cNvPr id="234" name="Google Shape;234;p31"/>
          <p:cNvPicPr preferRelativeResize="0"/>
          <p:nvPr/>
        </p:nvPicPr>
        <p:blipFill>
          <a:blip r:embed="rId4">
            <a:alphaModFix/>
          </a:blip>
          <a:stretch>
            <a:fillRect/>
          </a:stretch>
        </p:blipFill>
        <p:spPr>
          <a:xfrm>
            <a:off x="5165025" y="267250"/>
            <a:ext cx="3456750" cy="4608999"/>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2"/>
          <p:cNvSpPr txBox="1">
            <a:spLocks noGrp="1"/>
          </p:cNvSpPr>
          <p:nvPr>
            <p:ph type="title"/>
          </p:nvPr>
        </p:nvSpPr>
        <p:spPr>
          <a:xfrm>
            <a:off x="354050" y="26780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accent1"/>
                </a:solidFill>
              </a:rPr>
              <a:t>Soil &amp; Hydrology</a:t>
            </a:r>
            <a:br>
              <a:rPr lang="en">
                <a:solidFill>
                  <a:schemeClr val="accent1"/>
                </a:solidFill>
              </a:rPr>
            </a:br>
            <a:r>
              <a:rPr lang="en" sz="1400" i="1">
                <a:solidFill>
                  <a:schemeClr val="accent1"/>
                </a:solidFill>
              </a:rPr>
              <a:t>Covariates</a:t>
            </a:r>
            <a:r>
              <a:rPr lang="en">
                <a:solidFill>
                  <a:schemeClr val="accent1"/>
                </a:solidFill>
              </a:rPr>
              <a:t/>
            </a:r>
            <a:br>
              <a:rPr lang="en">
                <a:solidFill>
                  <a:schemeClr val="accent1"/>
                </a:solidFill>
              </a:rPr>
            </a:br>
            <a:endParaRPr>
              <a:solidFill>
                <a:schemeClr val="accent1"/>
              </a:solidFill>
              <a:latin typeface="Merriweather"/>
              <a:ea typeface="Merriweather"/>
              <a:cs typeface="Merriweather"/>
              <a:sym typeface="Merriweather"/>
            </a:endParaRPr>
          </a:p>
        </p:txBody>
      </p:sp>
      <p:pic>
        <p:nvPicPr>
          <p:cNvPr id="240" name="Google Shape;240;p32"/>
          <p:cNvPicPr preferRelativeResize="0"/>
          <p:nvPr/>
        </p:nvPicPr>
        <p:blipFill>
          <a:blip r:embed="rId3">
            <a:alphaModFix/>
          </a:blip>
          <a:stretch>
            <a:fillRect/>
          </a:stretch>
        </p:blipFill>
        <p:spPr>
          <a:xfrm>
            <a:off x="354050" y="2161593"/>
            <a:ext cx="3452047" cy="2589058"/>
          </a:xfrm>
          <a:prstGeom prst="rect">
            <a:avLst/>
          </a:prstGeom>
          <a:noFill/>
          <a:ln>
            <a:noFill/>
          </a:ln>
        </p:spPr>
      </p:pic>
      <p:sp>
        <p:nvSpPr>
          <p:cNvPr id="241" name="Google Shape;241;p32"/>
          <p:cNvSpPr txBox="1"/>
          <p:nvPr/>
        </p:nvSpPr>
        <p:spPr>
          <a:xfrm>
            <a:off x="354050" y="662775"/>
            <a:ext cx="3594000" cy="1993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a:p>
            <a:pPr marL="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a:p>
            <a:pPr marL="0" lvl="0" indent="0" algn="l" rtl="0">
              <a:lnSpc>
                <a:spcPct val="115000"/>
              </a:lnSpc>
              <a:spcBef>
                <a:spcPts val="0"/>
              </a:spcBef>
              <a:spcAft>
                <a:spcPts val="0"/>
              </a:spcAft>
              <a:buNone/>
            </a:pPr>
            <a:r>
              <a:rPr lang="en">
                <a:solidFill>
                  <a:schemeClr val="accent2"/>
                </a:solidFill>
                <a:latin typeface="Merriweather"/>
                <a:ea typeface="Merriweather"/>
                <a:cs typeface="Merriweather"/>
                <a:sym typeface="Merriweather"/>
              </a:rPr>
              <a:t>Characterization of soil color and texture of soil horizons to determine indicators of hydric conditions. </a:t>
            </a:r>
            <a:endParaRPr>
              <a:solidFill>
                <a:schemeClr val="accent2"/>
              </a:solidFill>
              <a:latin typeface="Merriweather"/>
              <a:ea typeface="Merriweather"/>
              <a:cs typeface="Merriweather"/>
              <a:sym typeface="Merriweather"/>
            </a:endParaRPr>
          </a:p>
          <a:p>
            <a:pPr marL="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a:p>
            <a:pPr marL="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p:txBody>
      </p:sp>
      <p:sp>
        <p:nvSpPr>
          <p:cNvPr id="242" name="Google Shape;242;p32"/>
          <p:cNvSpPr txBox="1"/>
          <p:nvPr/>
        </p:nvSpPr>
        <p:spPr>
          <a:xfrm>
            <a:off x="3707875" y="2658050"/>
            <a:ext cx="2272200" cy="83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accent2"/>
              </a:solidFill>
              <a:latin typeface="Merriweather"/>
              <a:ea typeface="Merriweather"/>
              <a:cs typeface="Merriweather"/>
              <a:sym typeface="Merriweather"/>
            </a:endParaRPr>
          </a:p>
        </p:txBody>
      </p:sp>
      <p:sp>
        <p:nvSpPr>
          <p:cNvPr id="243" name="Google Shape;243;p32"/>
          <p:cNvSpPr txBox="1"/>
          <p:nvPr/>
        </p:nvSpPr>
        <p:spPr>
          <a:xfrm>
            <a:off x="9485263" y="3644425"/>
            <a:ext cx="2272200" cy="83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accent2"/>
              </a:solidFill>
              <a:latin typeface="Merriweather"/>
              <a:ea typeface="Merriweather"/>
              <a:cs typeface="Merriweather"/>
              <a:sym typeface="Merriweather"/>
            </a:endParaRPr>
          </a:p>
        </p:txBody>
      </p:sp>
      <p:sp>
        <p:nvSpPr>
          <p:cNvPr id="244" name="Google Shape;244;p32"/>
          <p:cNvSpPr txBox="1"/>
          <p:nvPr/>
        </p:nvSpPr>
        <p:spPr>
          <a:xfrm>
            <a:off x="4315800" y="1970250"/>
            <a:ext cx="3632700" cy="100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Merriweather"/>
              <a:ea typeface="Merriweather"/>
              <a:cs typeface="Merriweather"/>
              <a:sym typeface="Merriweather"/>
            </a:endParaRPr>
          </a:p>
        </p:txBody>
      </p:sp>
      <p:pic>
        <p:nvPicPr>
          <p:cNvPr id="245" name="Google Shape;245;p32"/>
          <p:cNvPicPr preferRelativeResize="0"/>
          <p:nvPr/>
        </p:nvPicPr>
        <p:blipFill rotWithShape="1">
          <a:blip r:embed="rId4">
            <a:alphaModFix/>
          </a:blip>
          <a:srcRect t="25473"/>
          <a:stretch/>
        </p:blipFill>
        <p:spPr>
          <a:xfrm>
            <a:off x="5770238" y="2113412"/>
            <a:ext cx="2735578" cy="2685423"/>
          </a:xfrm>
          <a:prstGeom prst="rect">
            <a:avLst/>
          </a:prstGeom>
          <a:noFill/>
          <a:ln>
            <a:noFill/>
          </a:ln>
        </p:spPr>
      </p:pic>
      <p:sp>
        <p:nvSpPr>
          <p:cNvPr id="246" name="Google Shape;246;p32"/>
          <p:cNvSpPr txBox="1"/>
          <p:nvPr/>
        </p:nvSpPr>
        <p:spPr>
          <a:xfrm>
            <a:off x="5691900" y="1132725"/>
            <a:ext cx="3452100" cy="13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FFFFFF"/>
                </a:solidFill>
                <a:latin typeface="Merriweather"/>
                <a:ea typeface="Merriweather"/>
                <a:cs typeface="Merriweather"/>
                <a:sym typeface="Merriweather"/>
              </a:rPr>
              <a:t>Description of site hydrology, (including water source, seasonality, characteristics of surface water etc.) </a:t>
            </a:r>
            <a:endParaRPr>
              <a:solidFill>
                <a:srgbClr val="FFFFFF"/>
              </a:solidFill>
              <a:latin typeface="Merriweather"/>
              <a:ea typeface="Merriweather"/>
              <a:cs typeface="Merriweather"/>
              <a:sym typeface="Merriweather"/>
            </a:endParaRPr>
          </a:p>
          <a:p>
            <a:pPr marL="0" lvl="0" indent="0" algn="l" rtl="0">
              <a:spcBef>
                <a:spcPts val="0"/>
              </a:spcBef>
              <a:spcAft>
                <a:spcPts val="0"/>
              </a:spcAft>
              <a:buNone/>
            </a:pPr>
            <a:r>
              <a:rPr lang="en">
                <a:solidFill>
                  <a:srgbClr val="FFFFFF"/>
                </a:solidFill>
                <a:latin typeface="Merriweather"/>
                <a:ea typeface="Merriweather"/>
                <a:cs typeface="Merriweather"/>
                <a:sym typeface="Merriweather"/>
              </a:rPr>
              <a:t> </a:t>
            </a:r>
            <a:endParaRPr>
              <a:solidFill>
                <a:srgbClr val="FFFFFF"/>
              </a:solidFill>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3"/>
          <p:cNvSpPr txBox="1">
            <a:spLocks noGrp="1"/>
          </p:cNvSpPr>
          <p:nvPr>
            <p:ph type="title"/>
          </p:nvPr>
        </p:nvSpPr>
        <p:spPr>
          <a:xfrm>
            <a:off x="2623725" y="339125"/>
            <a:ext cx="50769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700">
                <a:latin typeface="Merriweather"/>
                <a:ea typeface="Merriweather"/>
                <a:cs typeface="Merriweather"/>
                <a:sym typeface="Merriweather"/>
              </a:rPr>
              <a:t>Annual Use</a:t>
            </a:r>
            <a:r>
              <a:rPr lang="en" sz="2700"/>
              <a:t> Monitoring</a:t>
            </a:r>
            <a:endParaRPr sz="2700">
              <a:latin typeface="Merriweather"/>
              <a:ea typeface="Merriweather"/>
              <a:cs typeface="Merriweather"/>
              <a:sym typeface="Merriweather"/>
            </a:endParaRPr>
          </a:p>
        </p:txBody>
      </p:sp>
      <p:pic>
        <p:nvPicPr>
          <p:cNvPr id="252" name="Google Shape;252;p33"/>
          <p:cNvPicPr preferRelativeResize="0"/>
          <p:nvPr/>
        </p:nvPicPr>
        <p:blipFill>
          <a:blip r:embed="rId3">
            <a:alphaModFix/>
          </a:blip>
          <a:stretch>
            <a:fillRect/>
          </a:stretch>
        </p:blipFill>
        <p:spPr>
          <a:xfrm>
            <a:off x="0" y="1837900"/>
            <a:ext cx="2479212" cy="3305600"/>
          </a:xfrm>
          <a:prstGeom prst="rect">
            <a:avLst/>
          </a:prstGeom>
          <a:noFill/>
          <a:ln>
            <a:noFill/>
          </a:ln>
        </p:spPr>
      </p:pic>
      <p:pic>
        <p:nvPicPr>
          <p:cNvPr id="253" name="Google Shape;253;p33"/>
          <p:cNvPicPr preferRelativeResize="0"/>
          <p:nvPr/>
        </p:nvPicPr>
        <p:blipFill>
          <a:blip r:embed="rId4">
            <a:alphaModFix/>
          </a:blip>
          <a:stretch>
            <a:fillRect/>
          </a:stretch>
        </p:blipFill>
        <p:spPr>
          <a:xfrm>
            <a:off x="0" y="-6"/>
            <a:ext cx="2479204" cy="1859409"/>
          </a:xfrm>
          <a:prstGeom prst="rect">
            <a:avLst/>
          </a:prstGeom>
          <a:noFill/>
          <a:ln>
            <a:noFill/>
          </a:ln>
        </p:spPr>
      </p:pic>
      <p:sp>
        <p:nvSpPr>
          <p:cNvPr id="254" name="Google Shape;254;p33"/>
          <p:cNvSpPr txBox="1"/>
          <p:nvPr/>
        </p:nvSpPr>
        <p:spPr>
          <a:xfrm>
            <a:off x="2623725" y="1070175"/>
            <a:ext cx="6269100" cy="2303400"/>
          </a:xfrm>
          <a:prstGeom prst="rect">
            <a:avLst/>
          </a:prstGeom>
          <a:noFill/>
          <a:ln>
            <a:noFill/>
          </a:ln>
        </p:spPr>
        <p:txBody>
          <a:bodyPr spcFirstLastPara="1" wrap="square" lIns="91425" tIns="91425" rIns="91425" bIns="91425" anchor="t" anchorCtr="0">
            <a:noAutofit/>
          </a:bodyPr>
          <a:lstStyle/>
          <a:p>
            <a:pPr marL="0" lvl="0" indent="0" algn="l" rtl="0">
              <a:lnSpc>
                <a:spcPct val="113000"/>
              </a:lnSpc>
              <a:spcBef>
                <a:spcPts val="0"/>
              </a:spcBef>
              <a:spcAft>
                <a:spcPts val="0"/>
              </a:spcAft>
              <a:buNone/>
            </a:pPr>
            <a:r>
              <a:rPr lang="en" sz="1600">
                <a:solidFill>
                  <a:srgbClr val="FFFFFF"/>
                </a:solidFill>
                <a:latin typeface="Merriweather"/>
                <a:ea typeface="Merriweather"/>
                <a:cs typeface="Merriweather"/>
                <a:sym typeface="Merriweather"/>
              </a:rPr>
              <a:t>Adapted from Multiple Indicators Monitoring (MIM) framework to measure  utilization: </a:t>
            </a:r>
            <a:endParaRPr sz="1600">
              <a:solidFill>
                <a:srgbClr val="FFFFFF"/>
              </a:solidFill>
              <a:latin typeface="Merriweather"/>
              <a:ea typeface="Merriweather"/>
              <a:cs typeface="Merriweather"/>
              <a:sym typeface="Merriweather"/>
            </a:endParaRPr>
          </a:p>
          <a:p>
            <a:pPr marL="0" lvl="0" indent="0" algn="l" rtl="0">
              <a:lnSpc>
                <a:spcPct val="113000"/>
              </a:lnSpc>
              <a:spcBef>
                <a:spcPts val="50"/>
              </a:spcBef>
              <a:spcAft>
                <a:spcPts val="0"/>
              </a:spcAft>
              <a:buNone/>
            </a:pPr>
            <a:endParaRPr sz="1600">
              <a:solidFill>
                <a:srgbClr val="FFFFFF"/>
              </a:solidFill>
              <a:latin typeface="Merriweather"/>
              <a:ea typeface="Merriweather"/>
              <a:cs typeface="Merriweather"/>
              <a:sym typeface="Merriweather"/>
            </a:endParaRPr>
          </a:p>
          <a:p>
            <a:pPr marL="457200" lvl="0" indent="-330200" algn="l" rtl="0">
              <a:lnSpc>
                <a:spcPct val="114000"/>
              </a:lnSpc>
              <a:spcBef>
                <a:spcPts val="50"/>
              </a:spcBef>
              <a:spcAft>
                <a:spcPts val="0"/>
              </a:spcAft>
              <a:buClr>
                <a:srgbClr val="FFFFFF"/>
              </a:buClr>
              <a:buSzPts val="1600"/>
              <a:buFont typeface="Merriweather"/>
              <a:buChar char="●"/>
            </a:pPr>
            <a:r>
              <a:rPr lang="en" sz="1600">
                <a:solidFill>
                  <a:srgbClr val="FFFFFF"/>
                </a:solidFill>
                <a:latin typeface="Merriweather"/>
                <a:ea typeface="Merriweather"/>
                <a:cs typeface="Merriweather"/>
                <a:sym typeface="Merriweather"/>
              </a:rPr>
              <a:t>Woody species use</a:t>
            </a:r>
            <a:endParaRPr sz="1600">
              <a:solidFill>
                <a:srgbClr val="FFFFFF"/>
              </a:solidFill>
              <a:latin typeface="Merriweather"/>
              <a:ea typeface="Merriweather"/>
              <a:cs typeface="Merriweather"/>
              <a:sym typeface="Merriweather"/>
            </a:endParaRPr>
          </a:p>
          <a:p>
            <a:pPr marL="457200" lvl="0" indent="0" algn="l" rtl="0">
              <a:lnSpc>
                <a:spcPct val="115000"/>
              </a:lnSpc>
              <a:spcBef>
                <a:spcPts val="30"/>
              </a:spcBef>
              <a:spcAft>
                <a:spcPts val="0"/>
              </a:spcAft>
              <a:buNone/>
            </a:pPr>
            <a:endParaRPr sz="1600">
              <a:solidFill>
                <a:srgbClr val="FFFFFF"/>
              </a:solidFill>
              <a:latin typeface="Merriweather"/>
              <a:ea typeface="Merriweather"/>
              <a:cs typeface="Merriweather"/>
              <a:sym typeface="Merriweather"/>
            </a:endParaRPr>
          </a:p>
          <a:p>
            <a:pPr marL="457200" lvl="0" indent="-330200" algn="l" rtl="0">
              <a:lnSpc>
                <a:spcPct val="115000"/>
              </a:lnSpc>
              <a:spcBef>
                <a:spcPts val="0"/>
              </a:spcBef>
              <a:spcAft>
                <a:spcPts val="0"/>
              </a:spcAft>
              <a:buClr>
                <a:srgbClr val="FFFFFF"/>
              </a:buClr>
              <a:buSzPts val="1600"/>
              <a:buFont typeface="Merriweather"/>
              <a:buChar char="●"/>
            </a:pPr>
            <a:r>
              <a:rPr lang="en" sz="1600">
                <a:solidFill>
                  <a:srgbClr val="FFFFFF"/>
                </a:solidFill>
                <a:latin typeface="Merriweather"/>
                <a:ea typeface="Merriweather"/>
                <a:cs typeface="Merriweather"/>
                <a:sym typeface="Merriweather"/>
              </a:rPr>
              <a:t>Stubble height</a:t>
            </a:r>
            <a:endParaRPr sz="1600">
              <a:solidFill>
                <a:srgbClr val="FFFFFF"/>
              </a:solidFill>
              <a:latin typeface="Merriweather"/>
              <a:ea typeface="Merriweather"/>
              <a:cs typeface="Merriweather"/>
              <a:sym typeface="Merriweather"/>
            </a:endParaRPr>
          </a:p>
          <a:p>
            <a:pPr marL="457200" lvl="0" indent="0" algn="l" rtl="0">
              <a:lnSpc>
                <a:spcPct val="115000"/>
              </a:lnSpc>
              <a:spcBef>
                <a:spcPts val="0"/>
              </a:spcBef>
              <a:spcAft>
                <a:spcPts val="0"/>
              </a:spcAft>
              <a:buNone/>
            </a:pPr>
            <a:endParaRPr sz="1600">
              <a:solidFill>
                <a:srgbClr val="FFFFFF"/>
              </a:solidFill>
              <a:latin typeface="Merriweather"/>
              <a:ea typeface="Merriweather"/>
              <a:cs typeface="Merriweather"/>
              <a:sym typeface="Merriweather"/>
            </a:endParaRPr>
          </a:p>
          <a:p>
            <a:pPr marL="457200" lvl="0" indent="-330200" algn="l" rtl="0">
              <a:lnSpc>
                <a:spcPct val="115000"/>
              </a:lnSpc>
              <a:spcBef>
                <a:spcPts val="0"/>
              </a:spcBef>
              <a:spcAft>
                <a:spcPts val="0"/>
              </a:spcAft>
              <a:buClr>
                <a:srgbClr val="FFFFFF"/>
              </a:buClr>
              <a:buSzPts val="1600"/>
              <a:buFont typeface="Merriweather"/>
              <a:buChar char="●"/>
            </a:pPr>
            <a:r>
              <a:rPr lang="en" sz="1600">
                <a:solidFill>
                  <a:srgbClr val="FFFFFF"/>
                </a:solidFill>
                <a:latin typeface="Merriweather"/>
                <a:ea typeface="Merriweather"/>
                <a:cs typeface="Merriweather"/>
                <a:sym typeface="Merriweather"/>
              </a:rPr>
              <a:t>Soil alteration</a:t>
            </a:r>
            <a:endParaRPr sz="1600">
              <a:solidFill>
                <a:srgbClr val="FFFFFF"/>
              </a:solidFill>
              <a:latin typeface="Merriweather"/>
              <a:ea typeface="Merriweather"/>
              <a:cs typeface="Merriweather"/>
              <a:sym typeface="Merriweather"/>
            </a:endParaRPr>
          </a:p>
        </p:txBody>
      </p:sp>
      <p:grpSp>
        <p:nvGrpSpPr>
          <p:cNvPr id="255" name="Google Shape;255;p33"/>
          <p:cNvGrpSpPr/>
          <p:nvPr/>
        </p:nvGrpSpPr>
        <p:grpSpPr>
          <a:xfrm>
            <a:off x="4857750" y="2272500"/>
            <a:ext cx="2584996" cy="2128828"/>
            <a:chOff x="5862200" y="2016125"/>
            <a:chExt cx="2584996" cy="2128828"/>
          </a:xfrm>
        </p:grpSpPr>
        <p:pic>
          <p:nvPicPr>
            <p:cNvPr id="256" name="Google Shape;256;p33"/>
            <p:cNvPicPr preferRelativeResize="0"/>
            <p:nvPr/>
          </p:nvPicPr>
          <p:blipFill rotWithShape="1">
            <a:blip r:embed="rId5">
              <a:alphaModFix/>
            </a:blip>
            <a:srcRect l="13043"/>
            <a:stretch/>
          </p:blipFill>
          <p:spPr>
            <a:xfrm>
              <a:off x="5862200" y="2016125"/>
              <a:ext cx="2584996" cy="2128828"/>
            </a:xfrm>
            <a:prstGeom prst="rect">
              <a:avLst/>
            </a:prstGeom>
            <a:noFill/>
            <a:ln>
              <a:noFill/>
            </a:ln>
          </p:spPr>
        </p:pic>
        <p:cxnSp>
          <p:nvCxnSpPr>
            <p:cNvPr id="257" name="Google Shape;257;p33"/>
            <p:cNvCxnSpPr/>
            <p:nvPr/>
          </p:nvCxnSpPr>
          <p:spPr>
            <a:xfrm>
              <a:off x="6210300" y="2490800"/>
              <a:ext cx="42900" cy="1323900"/>
            </a:xfrm>
            <a:prstGeom prst="straightConnector1">
              <a:avLst/>
            </a:prstGeom>
            <a:noFill/>
            <a:ln w="28575" cap="flat" cmpd="sng">
              <a:solidFill>
                <a:srgbClr val="FF0000"/>
              </a:solidFill>
              <a:prstDash val="solid"/>
              <a:round/>
              <a:headEnd type="none" w="med" len="med"/>
              <a:tailEnd type="none" w="med" len="med"/>
            </a:ln>
          </p:spPr>
        </p:cxnSp>
        <p:cxnSp>
          <p:nvCxnSpPr>
            <p:cNvPr id="258" name="Google Shape;258;p33"/>
            <p:cNvCxnSpPr/>
            <p:nvPr/>
          </p:nvCxnSpPr>
          <p:spPr>
            <a:xfrm>
              <a:off x="7519988" y="2490800"/>
              <a:ext cx="42900" cy="1323900"/>
            </a:xfrm>
            <a:prstGeom prst="straightConnector1">
              <a:avLst/>
            </a:prstGeom>
            <a:noFill/>
            <a:ln w="28575" cap="flat" cmpd="sng">
              <a:solidFill>
                <a:srgbClr val="FF0000"/>
              </a:solidFill>
              <a:prstDash val="solid"/>
              <a:round/>
              <a:headEnd type="none" w="med" len="med"/>
              <a:tailEnd type="none" w="med" len="med"/>
            </a:ln>
          </p:spPr>
        </p:cxnSp>
        <p:cxnSp>
          <p:nvCxnSpPr>
            <p:cNvPr id="259" name="Google Shape;259;p33"/>
            <p:cNvCxnSpPr/>
            <p:nvPr/>
          </p:nvCxnSpPr>
          <p:spPr>
            <a:xfrm>
              <a:off x="8029575" y="2490800"/>
              <a:ext cx="42900" cy="1323900"/>
            </a:xfrm>
            <a:prstGeom prst="straightConnector1">
              <a:avLst/>
            </a:prstGeom>
            <a:noFill/>
            <a:ln w="28575" cap="flat" cmpd="sng">
              <a:solidFill>
                <a:srgbClr val="FF0000"/>
              </a:solidFill>
              <a:prstDash val="solid"/>
              <a:round/>
              <a:headEnd type="none" w="med" len="med"/>
              <a:tailEnd type="none" w="med" len="med"/>
            </a:ln>
          </p:spPr>
        </p:cxnSp>
        <p:pic>
          <p:nvPicPr>
            <p:cNvPr id="260" name="Google Shape;260;p33"/>
            <p:cNvPicPr preferRelativeResize="0"/>
            <p:nvPr/>
          </p:nvPicPr>
          <p:blipFill>
            <a:blip r:embed="rId6">
              <a:alphaModFix/>
            </a:blip>
            <a:stretch>
              <a:fillRect/>
            </a:stretch>
          </p:blipFill>
          <p:spPr>
            <a:xfrm rot="10800000">
              <a:off x="6412750" y="2641774"/>
              <a:ext cx="297650" cy="310601"/>
            </a:xfrm>
            <a:prstGeom prst="rect">
              <a:avLst/>
            </a:prstGeom>
            <a:noFill/>
            <a:ln>
              <a:noFill/>
            </a:ln>
          </p:spPr>
        </p:pic>
        <p:cxnSp>
          <p:nvCxnSpPr>
            <p:cNvPr id="261" name="Google Shape;261;p33"/>
            <p:cNvCxnSpPr/>
            <p:nvPr/>
          </p:nvCxnSpPr>
          <p:spPr>
            <a:xfrm>
              <a:off x="6591300" y="2490800"/>
              <a:ext cx="42900" cy="1323900"/>
            </a:xfrm>
            <a:prstGeom prst="straightConnector1">
              <a:avLst/>
            </a:prstGeom>
            <a:noFill/>
            <a:ln w="28575" cap="flat" cmpd="sng">
              <a:solidFill>
                <a:srgbClr val="FF0000"/>
              </a:solidFill>
              <a:prstDash val="solid"/>
              <a:round/>
              <a:headEnd type="none" w="med" len="med"/>
              <a:tailEnd type="none" w="med" len="med"/>
            </a:ln>
          </p:spPr>
        </p:cxnSp>
        <p:pic>
          <p:nvPicPr>
            <p:cNvPr id="262" name="Google Shape;262;p33"/>
            <p:cNvPicPr preferRelativeResize="0"/>
            <p:nvPr/>
          </p:nvPicPr>
          <p:blipFill>
            <a:blip r:embed="rId6">
              <a:alphaModFix/>
            </a:blip>
            <a:stretch>
              <a:fillRect/>
            </a:stretch>
          </p:blipFill>
          <p:spPr>
            <a:xfrm rot="10800000">
              <a:off x="7034212" y="3335399"/>
              <a:ext cx="297650" cy="310601"/>
            </a:xfrm>
            <a:prstGeom prst="rect">
              <a:avLst/>
            </a:prstGeom>
            <a:noFill/>
            <a:ln>
              <a:noFill/>
            </a:ln>
          </p:spPr>
        </p:pic>
        <p:pic>
          <p:nvPicPr>
            <p:cNvPr id="263" name="Google Shape;263;p33"/>
            <p:cNvPicPr preferRelativeResize="0"/>
            <p:nvPr/>
          </p:nvPicPr>
          <p:blipFill>
            <a:blip r:embed="rId6">
              <a:alphaModFix/>
            </a:blip>
            <a:stretch>
              <a:fillRect/>
            </a:stretch>
          </p:blipFill>
          <p:spPr>
            <a:xfrm rot="10800000">
              <a:off x="7149725" y="2490799"/>
              <a:ext cx="297650" cy="310601"/>
            </a:xfrm>
            <a:prstGeom prst="rect">
              <a:avLst/>
            </a:prstGeom>
            <a:noFill/>
            <a:ln>
              <a:noFill/>
            </a:ln>
          </p:spPr>
        </p:pic>
        <p:cxnSp>
          <p:nvCxnSpPr>
            <p:cNvPr id="264" name="Google Shape;264;p33"/>
            <p:cNvCxnSpPr/>
            <p:nvPr/>
          </p:nvCxnSpPr>
          <p:spPr>
            <a:xfrm>
              <a:off x="7034200" y="2490800"/>
              <a:ext cx="42900" cy="1323900"/>
            </a:xfrm>
            <a:prstGeom prst="straightConnector1">
              <a:avLst/>
            </a:prstGeom>
            <a:noFill/>
            <a:ln w="28575" cap="flat" cmpd="sng">
              <a:solidFill>
                <a:srgbClr val="FF0000"/>
              </a:solidFill>
              <a:prstDash val="solid"/>
              <a:round/>
              <a:headEnd type="none" w="med" len="med"/>
              <a:tailEnd type="none" w="med" len="med"/>
            </a:ln>
          </p:spPr>
        </p:cxnSp>
      </p:grpSp>
      <p:pic>
        <p:nvPicPr>
          <p:cNvPr id="265" name="Google Shape;265;p33"/>
          <p:cNvPicPr preferRelativeResize="0"/>
          <p:nvPr/>
        </p:nvPicPr>
        <p:blipFill>
          <a:blip r:embed="rId7">
            <a:alphaModFix/>
          </a:blip>
          <a:stretch>
            <a:fillRect/>
          </a:stretch>
        </p:blipFill>
        <p:spPr>
          <a:xfrm>
            <a:off x="7700623" y="2424563"/>
            <a:ext cx="1397650" cy="1824700"/>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Google Shape;270;p34"/>
          <p:cNvPicPr preferRelativeResize="0"/>
          <p:nvPr/>
        </p:nvPicPr>
        <p:blipFill rotWithShape="1">
          <a:blip r:embed="rId3">
            <a:alphaModFix/>
          </a:blip>
          <a:srcRect t="238" b="238"/>
          <a:stretch/>
        </p:blipFill>
        <p:spPr>
          <a:xfrm>
            <a:off x="0" y="0"/>
            <a:ext cx="6341499" cy="5143499"/>
          </a:xfrm>
          <a:prstGeom prst="rect">
            <a:avLst/>
          </a:prstGeom>
          <a:noFill/>
          <a:ln>
            <a:noFill/>
          </a:ln>
        </p:spPr>
      </p:pic>
      <p:sp>
        <p:nvSpPr>
          <p:cNvPr id="271" name="Google Shape;271;p34"/>
          <p:cNvSpPr txBox="1">
            <a:spLocks noGrp="1"/>
          </p:cNvSpPr>
          <p:nvPr>
            <p:ph type="title"/>
          </p:nvPr>
        </p:nvSpPr>
        <p:spPr>
          <a:xfrm>
            <a:off x="6564225" y="0"/>
            <a:ext cx="2449200" cy="912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latin typeface="Merriweather"/>
                <a:ea typeface="Merriweather"/>
                <a:cs typeface="Merriweather"/>
                <a:sym typeface="Merriweather"/>
              </a:rPr>
              <a:t>Hummocks</a:t>
            </a:r>
            <a:endParaRPr>
              <a:latin typeface="Merriweather"/>
              <a:ea typeface="Merriweather"/>
              <a:cs typeface="Merriweather"/>
              <a:sym typeface="Merriweather"/>
            </a:endParaRPr>
          </a:p>
        </p:txBody>
      </p:sp>
      <p:sp>
        <p:nvSpPr>
          <p:cNvPr id="272" name="Google Shape;272;p34"/>
          <p:cNvSpPr txBox="1">
            <a:spLocks noGrp="1"/>
          </p:cNvSpPr>
          <p:nvPr>
            <p:ph type="body" idx="1"/>
          </p:nvPr>
        </p:nvSpPr>
        <p:spPr>
          <a:xfrm>
            <a:off x="6341500" y="1039350"/>
            <a:ext cx="2481000" cy="306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endParaRPr>
          </a:p>
          <a:p>
            <a:pPr marL="457200" lvl="0" indent="-317500" algn="l" rtl="0">
              <a:lnSpc>
                <a:spcPct val="115000"/>
              </a:lnSpc>
              <a:spcBef>
                <a:spcPts val="0"/>
              </a:spcBef>
              <a:spcAft>
                <a:spcPts val="0"/>
              </a:spcAft>
              <a:buClr>
                <a:schemeClr val="dk1"/>
              </a:buClr>
              <a:buSzPts val="1400"/>
              <a:buChar char="●"/>
            </a:pPr>
            <a:r>
              <a:rPr lang="en">
                <a:solidFill>
                  <a:schemeClr val="dk1"/>
                </a:solidFill>
              </a:rPr>
              <a:t>Can lead to wetland degradation through soil compaction, erosion, and dewatering</a:t>
            </a:r>
            <a:br>
              <a:rPr lang="en">
                <a:solidFill>
                  <a:schemeClr val="dk1"/>
                </a:solidFill>
              </a:rPr>
            </a:br>
            <a:endParaRPr>
              <a:solidFill>
                <a:schemeClr val="dk1"/>
              </a:solidFill>
            </a:endParaRPr>
          </a:p>
          <a:p>
            <a:pPr marL="457200" lvl="0" indent="-317500" algn="l" rtl="0">
              <a:lnSpc>
                <a:spcPct val="115000"/>
              </a:lnSpc>
              <a:spcBef>
                <a:spcPts val="0"/>
              </a:spcBef>
              <a:spcAft>
                <a:spcPts val="0"/>
              </a:spcAft>
              <a:buClr>
                <a:schemeClr val="dk1"/>
              </a:buClr>
              <a:buSzPts val="1400"/>
              <a:buChar char="●"/>
            </a:pPr>
            <a:r>
              <a:rPr lang="en">
                <a:solidFill>
                  <a:schemeClr val="dk1"/>
                </a:solidFill>
              </a:rPr>
              <a:t>Measure: </a:t>
            </a:r>
            <a:endParaRPr>
              <a:solidFill>
                <a:schemeClr val="dk1"/>
              </a:solidFill>
            </a:endParaRPr>
          </a:p>
          <a:p>
            <a:pPr marL="914400" lvl="1" indent="-304800" algn="l" rtl="0">
              <a:lnSpc>
                <a:spcPct val="115000"/>
              </a:lnSpc>
              <a:spcBef>
                <a:spcPts val="0"/>
              </a:spcBef>
              <a:spcAft>
                <a:spcPts val="0"/>
              </a:spcAft>
              <a:buClr>
                <a:schemeClr val="dk1"/>
              </a:buClr>
              <a:buSzPts val="1200"/>
              <a:buChar char="○"/>
            </a:pPr>
            <a:r>
              <a:rPr lang="en">
                <a:solidFill>
                  <a:schemeClr val="dk1"/>
                </a:solidFill>
              </a:rPr>
              <a:t>Count of hummocks</a:t>
            </a:r>
            <a:endParaRPr>
              <a:solidFill>
                <a:schemeClr val="dk1"/>
              </a:solidFill>
            </a:endParaRPr>
          </a:p>
          <a:p>
            <a:pPr marL="914400" lvl="1" indent="-304800" algn="l" rtl="0">
              <a:lnSpc>
                <a:spcPct val="115000"/>
              </a:lnSpc>
              <a:spcBef>
                <a:spcPts val="0"/>
              </a:spcBef>
              <a:spcAft>
                <a:spcPts val="0"/>
              </a:spcAft>
              <a:buClr>
                <a:schemeClr val="dk1"/>
              </a:buClr>
              <a:buSzPts val="1200"/>
              <a:buChar char="○"/>
            </a:pPr>
            <a:r>
              <a:rPr lang="en">
                <a:solidFill>
                  <a:schemeClr val="dk1"/>
                </a:solidFill>
              </a:rPr>
              <a:t>Hummock length</a:t>
            </a:r>
            <a:endParaRPr>
              <a:solidFill>
                <a:schemeClr val="dk1"/>
              </a:solidFill>
            </a:endParaRPr>
          </a:p>
          <a:p>
            <a:pPr marL="914400" lvl="1" indent="-304800" algn="l" rtl="0">
              <a:lnSpc>
                <a:spcPct val="115000"/>
              </a:lnSpc>
              <a:spcBef>
                <a:spcPts val="0"/>
              </a:spcBef>
              <a:spcAft>
                <a:spcPts val="0"/>
              </a:spcAft>
              <a:buClr>
                <a:schemeClr val="dk1"/>
              </a:buClr>
              <a:buSzPts val="1200"/>
              <a:buChar char="○"/>
            </a:pPr>
            <a:r>
              <a:rPr lang="en">
                <a:solidFill>
                  <a:schemeClr val="dk1"/>
                </a:solidFill>
              </a:rPr>
              <a:t>Hummock depth or height</a:t>
            </a:r>
            <a:endParaRPr>
              <a:solidFill>
                <a:schemeClr val="dk1"/>
              </a:solidFill>
            </a:endParaRPr>
          </a:p>
          <a:p>
            <a:pPr marL="914400" lvl="1" indent="-304800" algn="l" rtl="0">
              <a:lnSpc>
                <a:spcPct val="115000"/>
              </a:lnSpc>
              <a:spcBef>
                <a:spcPts val="0"/>
              </a:spcBef>
              <a:spcAft>
                <a:spcPts val="0"/>
              </a:spcAft>
              <a:buClr>
                <a:schemeClr val="dk1"/>
              </a:buClr>
              <a:buSzPts val="1200"/>
              <a:buChar char="○"/>
            </a:pPr>
            <a:r>
              <a:rPr lang="en">
                <a:solidFill>
                  <a:schemeClr val="dk1"/>
                </a:solidFill>
              </a:rPr>
              <a:t>Side angle</a:t>
            </a:r>
            <a:endParaRPr>
              <a:solidFill>
                <a:schemeClr val="dk1"/>
              </a:solidFill>
            </a:endParaRPr>
          </a:p>
          <a:p>
            <a:pPr marL="914400" lvl="1" indent="-304800" algn="l" rtl="0">
              <a:lnSpc>
                <a:spcPct val="115000"/>
              </a:lnSpc>
              <a:spcBef>
                <a:spcPts val="0"/>
              </a:spcBef>
              <a:spcAft>
                <a:spcPts val="0"/>
              </a:spcAft>
              <a:buClr>
                <a:schemeClr val="dk1"/>
              </a:buClr>
              <a:buSzPts val="1200"/>
              <a:buChar char="○"/>
            </a:pPr>
            <a:r>
              <a:rPr lang="en">
                <a:solidFill>
                  <a:schemeClr val="dk1"/>
                </a:solidFill>
              </a:rPr>
              <a:t>Percent vegetated</a:t>
            </a:r>
            <a:endParaRPr>
              <a:solidFill>
                <a:schemeClr val="dk1"/>
              </a:solidFill>
            </a:endParaRPr>
          </a:p>
          <a:p>
            <a:pPr marL="914400" lvl="0" indent="0" algn="l" rtl="0">
              <a:lnSpc>
                <a:spcPct val="115000"/>
              </a:lnSpc>
              <a:spcBef>
                <a:spcPts val="0"/>
              </a:spcBef>
              <a:spcAft>
                <a:spcPts val="0"/>
              </a:spcAft>
              <a:buNone/>
            </a:pPr>
            <a:endParaRPr>
              <a:solidFill>
                <a:schemeClr val="dk1"/>
              </a:solidFill>
            </a:endParaRPr>
          </a:p>
        </p:txBody>
      </p:sp>
      <p:pic>
        <p:nvPicPr>
          <p:cNvPr id="273" name="Google Shape;273;p34"/>
          <p:cNvPicPr preferRelativeResize="0"/>
          <p:nvPr/>
        </p:nvPicPr>
        <p:blipFill>
          <a:blip r:embed="rId4">
            <a:alphaModFix/>
          </a:blip>
          <a:stretch>
            <a:fillRect/>
          </a:stretch>
        </p:blipFill>
        <p:spPr>
          <a:xfrm>
            <a:off x="142025" y="3317900"/>
            <a:ext cx="4170825" cy="164685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5"/>
          <p:cNvSpPr txBox="1"/>
          <p:nvPr/>
        </p:nvSpPr>
        <p:spPr>
          <a:xfrm>
            <a:off x="6605025" y="1343350"/>
            <a:ext cx="2211600" cy="30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chemeClr val="accent2"/>
                </a:solidFill>
                <a:latin typeface="Merriweather"/>
                <a:ea typeface="Merriweather"/>
                <a:cs typeface="Merriweather"/>
                <a:sym typeface="Merriweather"/>
              </a:rPr>
              <a:t>Evaluates stressors from surrounding landscape to the vegetation, soils, and hydrology of the monitoring plot</a:t>
            </a:r>
            <a:endParaRPr sz="1600">
              <a:solidFill>
                <a:schemeClr val="accent2"/>
              </a:solidFill>
              <a:latin typeface="Merriweather"/>
              <a:ea typeface="Merriweather"/>
              <a:cs typeface="Merriweather"/>
              <a:sym typeface="Merriweather"/>
            </a:endParaRPr>
          </a:p>
        </p:txBody>
      </p:sp>
      <p:sp>
        <p:nvSpPr>
          <p:cNvPr id="279" name="Google Shape;279;p35"/>
          <p:cNvSpPr txBox="1">
            <a:spLocks noGrp="1"/>
          </p:cNvSpPr>
          <p:nvPr>
            <p:ph type="title"/>
          </p:nvPr>
        </p:nvSpPr>
        <p:spPr>
          <a:xfrm>
            <a:off x="658713" y="168225"/>
            <a:ext cx="5914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FFFF"/>
                </a:solidFill>
              </a:rPr>
              <a:t>Human Stressor Index</a:t>
            </a:r>
            <a:endParaRPr>
              <a:solidFill>
                <a:srgbClr val="FFFFFF"/>
              </a:solidFill>
              <a:latin typeface="Merriweather"/>
              <a:ea typeface="Merriweather"/>
              <a:cs typeface="Merriweather"/>
              <a:sym typeface="Merriweather"/>
            </a:endParaRPr>
          </a:p>
        </p:txBody>
      </p:sp>
      <p:pic>
        <p:nvPicPr>
          <p:cNvPr id="280" name="Google Shape;280;p35"/>
          <p:cNvPicPr preferRelativeResize="0"/>
          <p:nvPr/>
        </p:nvPicPr>
        <p:blipFill rotWithShape="1">
          <a:blip r:embed="rId3">
            <a:alphaModFix/>
          </a:blip>
          <a:srcRect l="11674" t="31161" r="22479" b="14130"/>
          <a:stretch/>
        </p:blipFill>
        <p:spPr>
          <a:xfrm>
            <a:off x="153025" y="168225"/>
            <a:ext cx="5418648" cy="2813901"/>
          </a:xfrm>
          <a:prstGeom prst="rect">
            <a:avLst/>
          </a:prstGeom>
          <a:noFill/>
          <a:ln>
            <a:noFill/>
          </a:ln>
        </p:spPr>
      </p:pic>
      <p:pic>
        <p:nvPicPr>
          <p:cNvPr id="281" name="Google Shape;281;p35"/>
          <p:cNvPicPr preferRelativeResize="0"/>
          <p:nvPr/>
        </p:nvPicPr>
        <p:blipFill rotWithShape="1">
          <a:blip r:embed="rId4">
            <a:alphaModFix/>
          </a:blip>
          <a:srcRect l="11691" t="24722" r="19979" b="38640"/>
          <a:stretch/>
        </p:blipFill>
        <p:spPr>
          <a:xfrm>
            <a:off x="1205125" y="3111800"/>
            <a:ext cx="4366550" cy="1463301"/>
          </a:xfrm>
          <a:prstGeom prst="rect">
            <a:avLst/>
          </a:prstGeom>
          <a:noFill/>
          <a:ln>
            <a:noFill/>
          </a:ln>
        </p:spPr>
      </p:pic>
      <p:sp>
        <p:nvSpPr>
          <p:cNvPr id="282" name="Google Shape;282;p35"/>
          <p:cNvSpPr/>
          <p:nvPr/>
        </p:nvSpPr>
        <p:spPr>
          <a:xfrm>
            <a:off x="1404075" y="379175"/>
            <a:ext cx="550200" cy="275100"/>
          </a:xfrm>
          <a:prstGeom prst="ellipse">
            <a:avLst/>
          </a:prstGeom>
          <a:noFill/>
          <a:ln w="2857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35"/>
          <p:cNvSpPr/>
          <p:nvPr/>
        </p:nvSpPr>
        <p:spPr>
          <a:xfrm>
            <a:off x="896075" y="1630950"/>
            <a:ext cx="589800" cy="275100"/>
          </a:xfrm>
          <a:prstGeom prst="ellipse">
            <a:avLst/>
          </a:prstGeom>
          <a:noFill/>
          <a:ln w="28575" cap="flat" cmpd="sng">
            <a:solidFill>
              <a:srgbClr val="CC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4" name="Google Shape;284;p35"/>
          <p:cNvCxnSpPr/>
          <p:nvPr/>
        </p:nvCxnSpPr>
        <p:spPr>
          <a:xfrm>
            <a:off x="1384650" y="1951750"/>
            <a:ext cx="322800" cy="1784700"/>
          </a:xfrm>
          <a:prstGeom prst="straightConnector1">
            <a:avLst/>
          </a:prstGeom>
          <a:noFill/>
          <a:ln w="28575" cap="flat" cmpd="sng">
            <a:solidFill>
              <a:srgbClr val="CC0000"/>
            </a:solidFill>
            <a:prstDash val="solid"/>
            <a:round/>
            <a:headEnd type="none" w="med" len="med"/>
            <a:tailEnd type="triangle" w="med" len="med"/>
          </a:ln>
        </p:spPr>
      </p:cxnSp>
      <p:cxnSp>
        <p:nvCxnSpPr>
          <p:cNvPr id="285" name="Google Shape;285;p35"/>
          <p:cNvCxnSpPr/>
          <p:nvPr/>
        </p:nvCxnSpPr>
        <p:spPr>
          <a:xfrm>
            <a:off x="1859038" y="668688"/>
            <a:ext cx="2346000" cy="2637300"/>
          </a:xfrm>
          <a:prstGeom prst="straightConnector1">
            <a:avLst/>
          </a:prstGeom>
          <a:noFill/>
          <a:ln w="28575" cap="flat" cmpd="sng">
            <a:solidFill>
              <a:srgbClr val="CC0000"/>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6"/>
          <p:cNvSpPr txBox="1">
            <a:spLocks noGrp="1"/>
          </p:cNvSpPr>
          <p:nvPr>
            <p:ph type="title"/>
          </p:nvPr>
        </p:nvSpPr>
        <p:spPr>
          <a:xfrm>
            <a:off x="311700" y="3671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erriweather"/>
                <a:ea typeface="Merriweather"/>
                <a:cs typeface="Merriweather"/>
                <a:sym typeface="Merriweather"/>
              </a:rPr>
              <a:t>Summer 2019: Pilot Testing</a:t>
            </a:r>
            <a:endParaRPr>
              <a:latin typeface="Merriweather"/>
              <a:ea typeface="Merriweather"/>
              <a:cs typeface="Merriweather"/>
              <a:sym typeface="Merriweather"/>
            </a:endParaRPr>
          </a:p>
        </p:txBody>
      </p:sp>
      <p:sp>
        <p:nvSpPr>
          <p:cNvPr id="291" name="Google Shape;291;p36"/>
          <p:cNvSpPr txBox="1"/>
          <p:nvPr/>
        </p:nvSpPr>
        <p:spPr>
          <a:xfrm>
            <a:off x="4103100" y="1265200"/>
            <a:ext cx="4729200" cy="3312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chemeClr val="accent2"/>
                </a:solidFill>
                <a:latin typeface="Merriweather"/>
                <a:ea typeface="Merriweather"/>
                <a:cs typeface="Merriweather"/>
                <a:sym typeface="Merriweather"/>
              </a:rPr>
              <a:t>GOALS</a:t>
            </a:r>
            <a:endParaRPr sz="1800">
              <a:solidFill>
                <a:schemeClr val="accent2"/>
              </a:solidFill>
              <a:latin typeface="Merriweather"/>
              <a:ea typeface="Merriweather"/>
              <a:cs typeface="Merriweather"/>
              <a:sym typeface="Merriweather"/>
            </a:endParaRPr>
          </a:p>
          <a:p>
            <a:pPr marL="45720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a:p>
            <a:pPr marL="457200" lvl="0" indent="-317500" algn="l" rtl="0">
              <a:lnSpc>
                <a:spcPct val="115000"/>
              </a:lnSpc>
              <a:spcBef>
                <a:spcPts val="0"/>
              </a:spcBef>
              <a:spcAft>
                <a:spcPts val="0"/>
              </a:spcAft>
              <a:buClr>
                <a:schemeClr val="accent2"/>
              </a:buClr>
              <a:buSzPts val="1400"/>
              <a:buFont typeface="Merriweather"/>
              <a:buChar char="●"/>
            </a:pPr>
            <a:r>
              <a:rPr lang="en" u="sng">
                <a:solidFill>
                  <a:schemeClr val="accent2"/>
                </a:solidFill>
                <a:latin typeface="Merriweather"/>
                <a:ea typeface="Merriweather"/>
                <a:cs typeface="Merriweather"/>
                <a:sym typeface="Merriweather"/>
              </a:rPr>
              <a:t>Test protocol across variety of lentic systems</a:t>
            </a:r>
            <a:r>
              <a:rPr lang="en">
                <a:solidFill>
                  <a:schemeClr val="accent2"/>
                </a:solidFill>
                <a:latin typeface="Merriweather"/>
                <a:ea typeface="Merriweather"/>
                <a:cs typeface="Merriweather"/>
                <a:sym typeface="Merriweather"/>
              </a:rPr>
              <a:t/>
            </a:r>
            <a:br>
              <a:rPr lang="en">
                <a:solidFill>
                  <a:schemeClr val="accent2"/>
                </a:solidFill>
                <a:latin typeface="Merriweather"/>
                <a:ea typeface="Merriweather"/>
                <a:cs typeface="Merriweather"/>
                <a:sym typeface="Merriweather"/>
              </a:rPr>
            </a:br>
            <a:endParaRPr>
              <a:solidFill>
                <a:schemeClr val="accent2"/>
              </a:solidFill>
              <a:latin typeface="Merriweather"/>
              <a:ea typeface="Merriweather"/>
              <a:cs typeface="Merriweather"/>
              <a:sym typeface="Merriweather"/>
            </a:endParaRPr>
          </a:p>
          <a:p>
            <a:pPr marL="914400" lvl="1" indent="-317500" algn="l" rtl="0">
              <a:lnSpc>
                <a:spcPct val="115000"/>
              </a:lnSpc>
              <a:spcBef>
                <a:spcPts val="0"/>
              </a:spcBef>
              <a:spcAft>
                <a:spcPts val="0"/>
              </a:spcAft>
              <a:buClr>
                <a:schemeClr val="accent2"/>
              </a:buClr>
              <a:buSzPts val="1400"/>
              <a:buFont typeface="Merriweather"/>
              <a:buChar char="○"/>
            </a:pPr>
            <a:r>
              <a:rPr lang="en">
                <a:solidFill>
                  <a:schemeClr val="accent2"/>
                </a:solidFill>
                <a:latin typeface="Merriweather"/>
                <a:ea typeface="Merriweather"/>
                <a:cs typeface="Merriweather"/>
                <a:sym typeface="Merriweather"/>
              </a:rPr>
              <a:t>Select target &amp; random sites</a:t>
            </a:r>
            <a:endParaRPr>
              <a:solidFill>
                <a:schemeClr val="accent2"/>
              </a:solidFill>
              <a:latin typeface="Merriweather"/>
              <a:ea typeface="Merriweather"/>
              <a:cs typeface="Merriweather"/>
              <a:sym typeface="Merriweather"/>
            </a:endParaRPr>
          </a:p>
          <a:p>
            <a:pPr marL="914400" lvl="1" indent="-317500" algn="l" rtl="0">
              <a:lnSpc>
                <a:spcPct val="115000"/>
              </a:lnSpc>
              <a:spcBef>
                <a:spcPts val="0"/>
              </a:spcBef>
              <a:spcAft>
                <a:spcPts val="0"/>
              </a:spcAft>
              <a:buClr>
                <a:schemeClr val="accent2"/>
              </a:buClr>
              <a:buSzPts val="1400"/>
              <a:buFont typeface="Merriweather"/>
              <a:buChar char="○"/>
            </a:pPr>
            <a:r>
              <a:rPr lang="en">
                <a:solidFill>
                  <a:schemeClr val="accent2"/>
                </a:solidFill>
                <a:latin typeface="Merriweather"/>
                <a:ea typeface="Merriweather"/>
                <a:cs typeface="Merriweather"/>
                <a:sym typeface="Merriweather"/>
              </a:rPr>
              <a:t>In-office evaluation</a:t>
            </a:r>
            <a:endParaRPr>
              <a:solidFill>
                <a:schemeClr val="accent2"/>
              </a:solidFill>
              <a:latin typeface="Merriweather"/>
              <a:ea typeface="Merriweather"/>
              <a:cs typeface="Merriweather"/>
              <a:sym typeface="Merriweather"/>
            </a:endParaRPr>
          </a:p>
          <a:p>
            <a:pPr marL="914400" lvl="1" indent="-317500" algn="l" rtl="0">
              <a:lnSpc>
                <a:spcPct val="115000"/>
              </a:lnSpc>
              <a:spcBef>
                <a:spcPts val="0"/>
              </a:spcBef>
              <a:spcAft>
                <a:spcPts val="0"/>
              </a:spcAft>
              <a:buClr>
                <a:schemeClr val="accent2"/>
              </a:buClr>
              <a:buSzPts val="1400"/>
              <a:buFont typeface="Merriweather"/>
              <a:buChar char="○"/>
            </a:pPr>
            <a:r>
              <a:rPr lang="en">
                <a:solidFill>
                  <a:schemeClr val="accent2"/>
                </a:solidFill>
                <a:latin typeface="Merriweather"/>
                <a:ea typeface="Merriweather"/>
                <a:cs typeface="Merriweather"/>
                <a:sym typeface="Merriweather"/>
              </a:rPr>
              <a:t>Test methods and improve efficiency</a:t>
            </a:r>
            <a:endParaRPr>
              <a:solidFill>
                <a:schemeClr val="accent2"/>
              </a:solidFill>
              <a:latin typeface="Merriweather"/>
              <a:ea typeface="Merriweather"/>
              <a:cs typeface="Merriweather"/>
              <a:sym typeface="Merriweather"/>
            </a:endParaRPr>
          </a:p>
          <a:p>
            <a:pPr marL="914400" lvl="1" indent="-317500" algn="l" rtl="0">
              <a:lnSpc>
                <a:spcPct val="115000"/>
              </a:lnSpc>
              <a:spcBef>
                <a:spcPts val="0"/>
              </a:spcBef>
              <a:spcAft>
                <a:spcPts val="0"/>
              </a:spcAft>
              <a:buClr>
                <a:schemeClr val="accent2"/>
              </a:buClr>
              <a:buSzPts val="1400"/>
              <a:buFont typeface="Merriweather"/>
              <a:buChar char="○"/>
            </a:pPr>
            <a:r>
              <a:rPr lang="en">
                <a:solidFill>
                  <a:schemeClr val="accent2"/>
                </a:solidFill>
                <a:latin typeface="Merriweather"/>
                <a:ea typeface="Merriweather"/>
                <a:cs typeface="Merriweather"/>
                <a:sym typeface="Merriweather"/>
              </a:rPr>
              <a:t>Test user variability</a:t>
            </a:r>
            <a:endParaRPr>
              <a:solidFill>
                <a:schemeClr val="accent2"/>
              </a:solidFill>
              <a:latin typeface="Merriweather"/>
              <a:ea typeface="Merriweather"/>
              <a:cs typeface="Merriweather"/>
              <a:sym typeface="Merriweather"/>
            </a:endParaRPr>
          </a:p>
          <a:p>
            <a:pPr marL="45720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a:p>
            <a:pPr marL="0" lvl="0" indent="0" algn="l" rtl="0">
              <a:lnSpc>
                <a:spcPct val="115000"/>
              </a:lnSpc>
              <a:spcBef>
                <a:spcPts val="0"/>
              </a:spcBef>
              <a:spcAft>
                <a:spcPts val="0"/>
              </a:spcAft>
              <a:buNone/>
            </a:pPr>
            <a:endParaRPr>
              <a:solidFill>
                <a:schemeClr val="accent2"/>
              </a:solidFill>
              <a:latin typeface="Merriweather"/>
              <a:ea typeface="Merriweather"/>
              <a:cs typeface="Merriweather"/>
              <a:sym typeface="Merriweather"/>
            </a:endParaRPr>
          </a:p>
        </p:txBody>
      </p:sp>
      <p:pic>
        <p:nvPicPr>
          <p:cNvPr id="292" name="Google Shape;292;p36"/>
          <p:cNvPicPr preferRelativeResize="0"/>
          <p:nvPr/>
        </p:nvPicPr>
        <p:blipFill rotWithShape="1">
          <a:blip r:embed="rId3">
            <a:alphaModFix/>
          </a:blip>
          <a:srcRect l="31299" t="4595" r="29606" b="21407"/>
          <a:stretch/>
        </p:blipFill>
        <p:spPr>
          <a:xfrm>
            <a:off x="311700" y="503500"/>
            <a:ext cx="3843952" cy="4707624"/>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296"/>
        <p:cNvGrpSpPr/>
        <p:nvPr/>
      </p:nvGrpSpPr>
      <p:grpSpPr>
        <a:xfrm>
          <a:off x="0" y="0"/>
          <a:ext cx="0" cy="0"/>
          <a:chOff x="0" y="0"/>
          <a:chExt cx="0" cy="0"/>
        </a:xfrm>
      </p:grpSpPr>
      <p:sp>
        <p:nvSpPr>
          <p:cNvPr id="297" name="Google Shape;297;p37"/>
          <p:cNvSpPr txBox="1">
            <a:spLocks noGrp="1"/>
          </p:cNvSpPr>
          <p:nvPr>
            <p:ph type="title"/>
          </p:nvPr>
        </p:nvSpPr>
        <p:spPr>
          <a:xfrm>
            <a:off x="5204450" y="404900"/>
            <a:ext cx="3640500" cy="53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Site Selection </a:t>
            </a:r>
            <a:endParaRPr>
              <a:latin typeface="Merriweather"/>
              <a:ea typeface="Merriweather"/>
              <a:cs typeface="Merriweather"/>
              <a:sym typeface="Merriweather"/>
            </a:endParaRPr>
          </a:p>
        </p:txBody>
      </p:sp>
      <p:sp>
        <p:nvSpPr>
          <p:cNvPr id="298" name="Google Shape;298;p37"/>
          <p:cNvSpPr txBox="1"/>
          <p:nvPr/>
        </p:nvSpPr>
        <p:spPr>
          <a:xfrm>
            <a:off x="5418000" y="3152225"/>
            <a:ext cx="1913100" cy="765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a:solidFill>
                  <a:schemeClr val="accent2"/>
                </a:solidFill>
                <a:latin typeface="Merriweather"/>
                <a:ea typeface="Merriweather"/>
                <a:cs typeface="Merriweather"/>
                <a:sym typeface="Merriweather"/>
              </a:rPr>
              <a:t>300 sites randomly selected from NWI</a:t>
            </a:r>
            <a:endParaRPr>
              <a:solidFill>
                <a:schemeClr val="accent2"/>
              </a:solidFill>
              <a:latin typeface="Merriweather"/>
              <a:ea typeface="Merriweather"/>
              <a:cs typeface="Merriweather"/>
              <a:sym typeface="Merriweather"/>
            </a:endParaRPr>
          </a:p>
        </p:txBody>
      </p:sp>
      <p:sp>
        <p:nvSpPr>
          <p:cNvPr id="299" name="Google Shape;299;p37"/>
          <p:cNvSpPr/>
          <p:nvPr/>
        </p:nvSpPr>
        <p:spPr>
          <a:xfrm>
            <a:off x="5310600" y="2323062"/>
            <a:ext cx="2127900" cy="477900"/>
          </a:xfrm>
          <a:prstGeom prst="rightArrow">
            <a:avLst>
              <a:gd name="adj1" fmla="val 50000"/>
              <a:gd name="adj2" fmla="val 50000"/>
            </a:avLst>
          </a:prstGeom>
          <a:solidFill>
            <a:schemeClr val="accent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00" name="Google Shape;300;p37"/>
          <p:cNvPicPr preferRelativeResize="0"/>
          <p:nvPr/>
        </p:nvPicPr>
        <p:blipFill>
          <a:blip r:embed="rId3">
            <a:alphaModFix/>
          </a:blip>
          <a:stretch>
            <a:fillRect/>
          </a:stretch>
        </p:blipFill>
        <p:spPr>
          <a:xfrm>
            <a:off x="1204600" y="64725"/>
            <a:ext cx="3899925" cy="4892874"/>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20"/>
          <p:cNvPicPr preferRelativeResize="0"/>
          <p:nvPr/>
        </p:nvPicPr>
        <p:blipFill>
          <a:blip r:embed="rId3">
            <a:alphaModFix/>
          </a:blip>
          <a:stretch>
            <a:fillRect/>
          </a:stretch>
        </p:blipFill>
        <p:spPr>
          <a:xfrm>
            <a:off x="0" y="0"/>
            <a:ext cx="9144001" cy="6858001"/>
          </a:xfrm>
          <a:prstGeom prst="rect">
            <a:avLst/>
          </a:prstGeom>
          <a:noFill/>
          <a:ln>
            <a:noFill/>
          </a:ln>
        </p:spPr>
      </p:pic>
      <p:sp>
        <p:nvSpPr>
          <p:cNvPr id="95" name="Google Shape;95;p20"/>
          <p:cNvSpPr txBox="1">
            <a:spLocks noGrp="1"/>
          </p:cNvSpPr>
          <p:nvPr>
            <p:ph type="title"/>
          </p:nvPr>
        </p:nvSpPr>
        <p:spPr>
          <a:xfrm>
            <a:off x="4572000" y="445025"/>
            <a:ext cx="4260300" cy="572700"/>
          </a:xfrm>
          <a:prstGeom prst="rect">
            <a:avLst/>
          </a:prstGeom>
          <a:effectLst>
            <a:outerShdw blurRad="57150" dist="66675" dir="2880000" algn="bl" rotWithShape="0">
              <a:srgbClr val="FFFFFF">
                <a:alpha val="73000"/>
              </a:srgbClr>
            </a:outerShdw>
          </a:effectLst>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rgbClr val="000000"/>
                </a:solidFill>
              </a:rPr>
              <a:t>Overview</a:t>
            </a:r>
            <a:endParaRPr b="1">
              <a:solidFill>
                <a:srgbClr val="000000"/>
              </a:solidFill>
            </a:endParaRPr>
          </a:p>
        </p:txBody>
      </p:sp>
      <p:sp>
        <p:nvSpPr>
          <p:cNvPr id="96" name="Google Shape;96;p20"/>
          <p:cNvSpPr txBox="1">
            <a:spLocks noGrp="1"/>
          </p:cNvSpPr>
          <p:nvPr>
            <p:ph type="body" idx="1"/>
          </p:nvPr>
        </p:nvSpPr>
        <p:spPr>
          <a:xfrm>
            <a:off x="4572000" y="1443425"/>
            <a:ext cx="4260300" cy="2312400"/>
          </a:xfrm>
          <a:prstGeom prst="rect">
            <a:avLst/>
          </a:prstGeom>
          <a:solidFill>
            <a:srgbClr val="FFFFFF">
              <a:alpha val="36870"/>
            </a:srgbClr>
          </a:solidFill>
        </p:spPr>
        <p:txBody>
          <a:bodyPr spcFirstLastPara="1" wrap="square" lIns="91425" tIns="91425" rIns="91425" bIns="91425" anchor="t" anchorCtr="0">
            <a:noAutofit/>
          </a:bodyPr>
          <a:lstStyle/>
          <a:p>
            <a:pPr marL="457200" lvl="0" indent="-342900" algn="l" rtl="0">
              <a:spcBef>
                <a:spcPts val="0"/>
              </a:spcBef>
              <a:spcAft>
                <a:spcPts val="0"/>
              </a:spcAft>
              <a:buClr>
                <a:srgbClr val="000000"/>
              </a:buClr>
              <a:buSzPts val="1800"/>
              <a:buChar char="●"/>
            </a:pPr>
            <a:r>
              <a:rPr lang="en">
                <a:solidFill>
                  <a:srgbClr val="000000"/>
                </a:solidFill>
              </a:rPr>
              <a:t>AIM Strategy </a:t>
            </a: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Lentic Riparian-Wetland Areas</a:t>
            </a: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Lentic AIM protocol methods</a:t>
            </a:r>
            <a:endParaRPr>
              <a:solidFill>
                <a:srgbClr val="000000"/>
              </a:solidFill>
            </a:endParaRPr>
          </a:p>
          <a:p>
            <a:pPr marL="457200" lvl="0" indent="0" algn="l" rtl="0">
              <a:spcBef>
                <a:spcPts val="0"/>
              </a:spcBef>
              <a:spcAft>
                <a:spcPts val="0"/>
              </a:spcAft>
              <a:buNone/>
            </a:pP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Pilot Season</a:t>
            </a:r>
            <a:br>
              <a:rPr lang="en">
                <a:solidFill>
                  <a:srgbClr val="000000"/>
                </a:solidFill>
              </a:rPr>
            </a:br>
            <a:endParaRPr>
              <a:solidFill>
                <a:srgbClr val="000000"/>
              </a:solidFill>
            </a:endParaRPr>
          </a:p>
          <a:p>
            <a:pPr marL="0" lvl="0" indent="0" algn="l" rtl="0">
              <a:spcBef>
                <a:spcPts val="0"/>
              </a:spcBef>
              <a:spcAft>
                <a:spcPts val="0"/>
              </a:spcAft>
              <a:buNone/>
            </a:pPr>
            <a:endParaRPr>
              <a:solidFill>
                <a:srgbClr val="000000"/>
              </a:solidFill>
            </a:endParaRPr>
          </a:p>
          <a:p>
            <a:pPr marL="0" lvl="0" indent="0" algn="l" rtl="0">
              <a:spcBef>
                <a:spcPts val="0"/>
              </a:spcBef>
              <a:spcAft>
                <a:spcPts val="0"/>
              </a:spcAft>
              <a:buNone/>
            </a:pPr>
            <a:endParaRPr>
              <a:solidFill>
                <a:srgbClr val="00000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38"/>
          <p:cNvSpPr txBox="1">
            <a:spLocks noGrp="1"/>
          </p:cNvSpPr>
          <p:nvPr>
            <p:ph type="title"/>
          </p:nvPr>
        </p:nvSpPr>
        <p:spPr>
          <a:xfrm>
            <a:off x="392650" y="364100"/>
            <a:ext cx="2613600" cy="2078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Merriweather"/>
                <a:ea typeface="Merriweather"/>
                <a:cs typeface="Merriweather"/>
                <a:sym typeface="Merriweather"/>
              </a:rPr>
              <a:t>Rejection</a:t>
            </a:r>
            <a:endParaRPr sz="3600">
              <a:latin typeface="Merriweather"/>
              <a:ea typeface="Merriweather"/>
              <a:cs typeface="Merriweather"/>
              <a:sym typeface="Merriweather"/>
            </a:endParaRPr>
          </a:p>
          <a:p>
            <a:pPr marL="0" lvl="0" indent="0" algn="l" rtl="0">
              <a:spcBef>
                <a:spcPts val="0"/>
              </a:spcBef>
              <a:spcAft>
                <a:spcPts val="0"/>
              </a:spcAft>
              <a:buNone/>
            </a:pPr>
            <a:r>
              <a:rPr lang="en" sz="3600">
                <a:latin typeface="Merriweather"/>
                <a:ea typeface="Merriweather"/>
                <a:cs typeface="Merriweather"/>
                <a:sym typeface="Merriweather"/>
              </a:rPr>
              <a:t> Criteria</a:t>
            </a:r>
            <a:endParaRPr sz="3600">
              <a:latin typeface="Merriweather"/>
              <a:ea typeface="Merriweather"/>
              <a:cs typeface="Merriweather"/>
              <a:sym typeface="Merriweather"/>
            </a:endParaRPr>
          </a:p>
        </p:txBody>
      </p:sp>
      <p:sp>
        <p:nvSpPr>
          <p:cNvPr id="306" name="Google Shape;306;p38"/>
          <p:cNvSpPr txBox="1">
            <a:spLocks noGrp="1"/>
          </p:cNvSpPr>
          <p:nvPr>
            <p:ph type="body" idx="1"/>
          </p:nvPr>
        </p:nvSpPr>
        <p:spPr>
          <a:xfrm>
            <a:off x="4026525" y="522825"/>
            <a:ext cx="5167500" cy="16482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Merriweather"/>
                <a:ea typeface="Merriweather"/>
                <a:cs typeface="Merriweather"/>
                <a:sym typeface="Merriweather"/>
              </a:rPr>
              <a:t>Office Evaluation</a:t>
            </a:r>
            <a:endParaRPr>
              <a:latin typeface="Merriweather"/>
              <a:ea typeface="Merriweather"/>
              <a:cs typeface="Merriweather"/>
              <a:sym typeface="Merriweather"/>
            </a:endParaRPr>
          </a:p>
          <a:p>
            <a:pPr marL="0" lvl="0" indent="0" algn="l" rtl="0">
              <a:lnSpc>
                <a:spcPct val="115000"/>
              </a:lnSpc>
              <a:spcBef>
                <a:spcPts val="0"/>
              </a:spcBef>
              <a:spcAft>
                <a:spcPts val="0"/>
              </a:spcAft>
              <a:buNone/>
            </a:pPr>
            <a:endParaRPr/>
          </a:p>
          <a:p>
            <a:pPr marL="457200" lvl="0" indent="-317500" algn="l" rtl="0">
              <a:lnSpc>
                <a:spcPct val="115000"/>
              </a:lnSpc>
              <a:spcBef>
                <a:spcPts val="0"/>
              </a:spcBef>
              <a:spcAft>
                <a:spcPts val="0"/>
              </a:spcAft>
              <a:buSzPts val="1400"/>
              <a:buFont typeface="Merriweather"/>
              <a:buChar char="●"/>
            </a:pPr>
            <a:r>
              <a:rPr lang="en">
                <a:latin typeface="Merriweather"/>
                <a:ea typeface="Merriweather"/>
                <a:cs typeface="Merriweather"/>
                <a:sym typeface="Merriweather"/>
              </a:rPr>
              <a:t>Access/safety issues </a:t>
            </a:r>
            <a:endParaRPr/>
          </a:p>
          <a:p>
            <a:pPr marL="457200" lvl="0" indent="-317500" algn="l" rtl="0">
              <a:lnSpc>
                <a:spcPct val="115000"/>
              </a:lnSpc>
              <a:spcBef>
                <a:spcPts val="0"/>
              </a:spcBef>
              <a:spcAft>
                <a:spcPts val="0"/>
              </a:spcAft>
              <a:buSzPts val="1400"/>
              <a:buFont typeface="Merriweather"/>
              <a:buChar char="●"/>
            </a:pPr>
            <a:r>
              <a:rPr lang="en">
                <a:latin typeface="Merriweather"/>
                <a:ea typeface="Merriweather"/>
                <a:cs typeface="Merriweather"/>
                <a:sym typeface="Merriweather"/>
              </a:rPr>
              <a:t>Size</a:t>
            </a:r>
            <a:endParaRPr>
              <a:latin typeface="Merriweather"/>
              <a:ea typeface="Merriweather"/>
              <a:cs typeface="Merriweather"/>
              <a:sym typeface="Merriweather"/>
            </a:endParaRPr>
          </a:p>
          <a:p>
            <a:pPr marL="457200" lvl="0" indent="-317500" algn="l" rtl="0">
              <a:lnSpc>
                <a:spcPct val="115000"/>
              </a:lnSpc>
              <a:spcBef>
                <a:spcPts val="0"/>
              </a:spcBef>
              <a:spcAft>
                <a:spcPts val="0"/>
              </a:spcAft>
              <a:buSzPts val="1400"/>
              <a:buFont typeface="Merriweather"/>
              <a:buChar char="●"/>
            </a:pPr>
            <a:r>
              <a:rPr lang="en">
                <a:latin typeface="Merriweather"/>
                <a:ea typeface="Merriweather"/>
                <a:cs typeface="Merriweather"/>
                <a:sym typeface="Merriweather"/>
              </a:rPr>
              <a:t>Impounded drainage</a:t>
            </a:r>
            <a:endParaRPr>
              <a:latin typeface="Merriweather"/>
              <a:ea typeface="Merriweather"/>
              <a:cs typeface="Merriweather"/>
              <a:sym typeface="Merriweather"/>
            </a:endParaRPr>
          </a:p>
          <a:p>
            <a:pPr marL="457200" lvl="0" indent="-317500" algn="l" rtl="0">
              <a:lnSpc>
                <a:spcPct val="115000"/>
              </a:lnSpc>
              <a:spcBef>
                <a:spcPts val="0"/>
              </a:spcBef>
              <a:spcAft>
                <a:spcPts val="0"/>
              </a:spcAft>
              <a:buSzPts val="1400"/>
              <a:buFont typeface="Merriweather"/>
              <a:buChar char="●"/>
            </a:pPr>
            <a:r>
              <a:rPr lang="en">
                <a:latin typeface="Merriweather"/>
                <a:ea typeface="Merriweather"/>
                <a:cs typeface="Merriweather"/>
                <a:sym typeface="Merriweather"/>
              </a:rPr>
              <a:t>Likelihood of wetland vegetation</a:t>
            </a:r>
            <a:endParaRPr>
              <a:latin typeface="Merriweather"/>
              <a:ea typeface="Merriweather"/>
              <a:cs typeface="Merriweather"/>
              <a:sym typeface="Merriweather"/>
            </a:endParaRPr>
          </a:p>
          <a:p>
            <a:pPr marL="0" lvl="0" indent="0" algn="l" rtl="0">
              <a:lnSpc>
                <a:spcPct val="115000"/>
              </a:lnSpc>
              <a:spcBef>
                <a:spcPts val="0"/>
              </a:spcBef>
              <a:spcAft>
                <a:spcPts val="0"/>
              </a:spcAft>
              <a:buNone/>
            </a:pPr>
            <a:endParaRPr>
              <a:latin typeface="Merriweather"/>
              <a:ea typeface="Merriweather"/>
              <a:cs typeface="Merriweather"/>
              <a:sym typeface="Merriweather"/>
            </a:endParaRPr>
          </a:p>
          <a:p>
            <a:pPr marL="0" lvl="0" indent="0" algn="l" rtl="0">
              <a:spcBef>
                <a:spcPts val="0"/>
              </a:spcBef>
              <a:spcAft>
                <a:spcPts val="1600"/>
              </a:spcAft>
              <a:buNone/>
            </a:pPr>
            <a:endParaRPr/>
          </a:p>
        </p:txBody>
      </p:sp>
      <p:pic>
        <p:nvPicPr>
          <p:cNvPr id="307" name="Google Shape;307;p38"/>
          <p:cNvPicPr preferRelativeResize="0"/>
          <p:nvPr/>
        </p:nvPicPr>
        <p:blipFill>
          <a:blip r:embed="rId3">
            <a:alphaModFix/>
          </a:blip>
          <a:stretch>
            <a:fillRect/>
          </a:stretch>
        </p:blipFill>
        <p:spPr>
          <a:xfrm>
            <a:off x="6478524" y="2720188"/>
            <a:ext cx="2665476" cy="2423160"/>
          </a:xfrm>
          <a:prstGeom prst="rect">
            <a:avLst/>
          </a:prstGeom>
          <a:noFill/>
          <a:ln>
            <a:noFill/>
          </a:ln>
        </p:spPr>
      </p:pic>
      <p:grpSp>
        <p:nvGrpSpPr>
          <p:cNvPr id="308" name="Google Shape;308;p38"/>
          <p:cNvGrpSpPr/>
          <p:nvPr/>
        </p:nvGrpSpPr>
        <p:grpSpPr>
          <a:xfrm>
            <a:off x="6" y="2720120"/>
            <a:ext cx="3205990" cy="2423322"/>
            <a:chOff x="1507747" y="1818400"/>
            <a:chExt cx="4755251" cy="3629901"/>
          </a:xfrm>
        </p:grpSpPr>
        <p:pic>
          <p:nvPicPr>
            <p:cNvPr id="309" name="Google Shape;309;p38"/>
            <p:cNvPicPr preferRelativeResize="0"/>
            <p:nvPr/>
          </p:nvPicPr>
          <p:blipFill>
            <a:blip r:embed="rId4">
              <a:alphaModFix/>
            </a:blip>
            <a:stretch>
              <a:fillRect/>
            </a:stretch>
          </p:blipFill>
          <p:spPr>
            <a:xfrm>
              <a:off x="1507747" y="1818400"/>
              <a:ext cx="4755251" cy="3629901"/>
            </a:xfrm>
            <a:prstGeom prst="rect">
              <a:avLst/>
            </a:prstGeom>
            <a:noFill/>
            <a:ln>
              <a:noFill/>
            </a:ln>
          </p:spPr>
        </p:pic>
        <p:sp>
          <p:nvSpPr>
            <p:cNvPr id="310" name="Google Shape;310;p38"/>
            <p:cNvSpPr/>
            <p:nvPr/>
          </p:nvSpPr>
          <p:spPr>
            <a:xfrm>
              <a:off x="3732050" y="2831525"/>
              <a:ext cx="147300" cy="138600"/>
            </a:xfrm>
            <a:prstGeom prst="triangle">
              <a:avLst>
                <a:gd name="adj"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1" name="Google Shape;311;p38"/>
          <p:cNvGrpSpPr/>
          <p:nvPr/>
        </p:nvGrpSpPr>
        <p:grpSpPr>
          <a:xfrm>
            <a:off x="3359329" y="2720163"/>
            <a:ext cx="2965872" cy="2423240"/>
            <a:chOff x="3382075" y="1948300"/>
            <a:chExt cx="3814626" cy="3195200"/>
          </a:xfrm>
        </p:grpSpPr>
        <p:pic>
          <p:nvPicPr>
            <p:cNvPr id="312" name="Google Shape;312;p38"/>
            <p:cNvPicPr preferRelativeResize="0"/>
            <p:nvPr/>
          </p:nvPicPr>
          <p:blipFill>
            <a:blip r:embed="rId5">
              <a:alphaModFix/>
            </a:blip>
            <a:stretch>
              <a:fillRect/>
            </a:stretch>
          </p:blipFill>
          <p:spPr>
            <a:xfrm>
              <a:off x="3382075" y="1948300"/>
              <a:ext cx="3814626" cy="3195200"/>
            </a:xfrm>
            <a:prstGeom prst="rect">
              <a:avLst/>
            </a:prstGeom>
            <a:noFill/>
            <a:ln>
              <a:noFill/>
            </a:ln>
          </p:spPr>
        </p:pic>
        <p:sp>
          <p:nvSpPr>
            <p:cNvPr id="313" name="Google Shape;313;p38"/>
            <p:cNvSpPr/>
            <p:nvPr/>
          </p:nvSpPr>
          <p:spPr>
            <a:xfrm>
              <a:off x="5297467" y="2933222"/>
              <a:ext cx="144300" cy="134400"/>
            </a:xfrm>
            <a:prstGeom prst="triangle">
              <a:avLst>
                <a:gd name="adj"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4" name="Google Shape;314;p38"/>
          <p:cNvSpPr/>
          <p:nvPr/>
        </p:nvSpPr>
        <p:spPr>
          <a:xfrm>
            <a:off x="7500177" y="3692134"/>
            <a:ext cx="128700" cy="118800"/>
          </a:xfrm>
          <a:prstGeom prst="triangle">
            <a:avLst>
              <a:gd name="adj"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39"/>
          <p:cNvPicPr preferRelativeResize="0"/>
          <p:nvPr/>
        </p:nvPicPr>
        <p:blipFill rotWithShape="1">
          <a:blip r:embed="rId3">
            <a:alphaModFix/>
          </a:blip>
          <a:srcRect t="16687" b="8310"/>
          <a:stretch/>
        </p:blipFill>
        <p:spPr>
          <a:xfrm>
            <a:off x="4617013" y="1862713"/>
            <a:ext cx="4305349" cy="2421748"/>
          </a:xfrm>
          <a:prstGeom prst="rect">
            <a:avLst/>
          </a:prstGeom>
          <a:noFill/>
          <a:ln>
            <a:noFill/>
          </a:ln>
        </p:spPr>
      </p:pic>
      <p:sp>
        <p:nvSpPr>
          <p:cNvPr id="320" name="Google Shape;320;p39"/>
          <p:cNvSpPr txBox="1">
            <a:spLocks noGrp="1"/>
          </p:cNvSpPr>
          <p:nvPr>
            <p:ph type="title"/>
          </p:nvPr>
        </p:nvSpPr>
        <p:spPr>
          <a:xfrm>
            <a:off x="311700" y="1592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accent1"/>
                </a:solidFill>
              </a:rPr>
              <a:t>Developing Rejection Criteria</a:t>
            </a:r>
            <a:endParaRPr>
              <a:solidFill>
                <a:schemeClr val="accent1"/>
              </a:solidFill>
            </a:endParaRPr>
          </a:p>
        </p:txBody>
      </p:sp>
      <p:pic>
        <p:nvPicPr>
          <p:cNvPr id="321" name="Google Shape;321;p39"/>
          <p:cNvPicPr preferRelativeResize="0"/>
          <p:nvPr/>
        </p:nvPicPr>
        <p:blipFill>
          <a:blip r:embed="rId4">
            <a:alphaModFix/>
          </a:blip>
          <a:stretch>
            <a:fillRect/>
          </a:stretch>
        </p:blipFill>
        <p:spPr>
          <a:xfrm>
            <a:off x="247613" y="1343300"/>
            <a:ext cx="3874101" cy="3460575"/>
          </a:xfrm>
          <a:prstGeom prst="rect">
            <a:avLst/>
          </a:prstGeom>
          <a:noFill/>
          <a:ln>
            <a:noFill/>
          </a:ln>
        </p:spPr>
      </p:pic>
      <p:pic>
        <p:nvPicPr>
          <p:cNvPr id="322" name="Google Shape;322;p39"/>
          <p:cNvPicPr preferRelativeResize="0"/>
          <p:nvPr/>
        </p:nvPicPr>
        <p:blipFill>
          <a:blip r:embed="rId5">
            <a:alphaModFix/>
          </a:blip>
          <a:stretch>
            <a:fillRect/>
          </a:stretch>
        </p:blipFill>
        <p:spPr>
          <a:xfrm>
            <a:off x="4617026" y="1862700"/>
            <a:ext cx="4305347" cy="2421758"/>
          </a:xfrm>
          <a:prstGeom prst="rect">
            <a:avLst/>
          </a:prstGeom>
          <a:noFill/>
          <a:ln>
            <a:noFill/>
          </a:ln>
        </p:spPr>
      </p:pic>
      <p:sp>
        <p:nvSpPr>
          <p:cNvPr id="323" name="Google Shape;323;p39"/>
          <p:cNvSpPr txBox="1"/>
          <p:nvPr/>
        </p:nvSpPr>
        <p:spPr>
          <a:xfrm>
            <a:off x="184375" y="692725"/>
            <a:ext cx="5588700" cy="5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accent2"/>
                </a:solidFill>
                <a:latin typeface="Merriweather"/>
                <a:ea typeface="Merriweather"/>
                <a:cs typeface="Merriweather"/>
                <a:sym typeface="Merriweather"/>
              </a:rPr>
              <a:t>Sites that look like this in the office...</a:t>
            </a:r>
            <a:endParaRPr sz="1800">
              <a:solidFill>
                <a:schemeClr val="accent2"/>
              </a:solidFill>
              <a:latin typeface="Merriweather"/>
              <a:ea typeface="Merriweather"/>
              <a:cs typeface="Merriweather"/>
              <a:sym typeface="Merriweather"/>
            </a:endParaRPr>
          </a:p>
        </p:txBody>
      </p:sp>
      <p:sp>
        <p:nvSpPr>
          <p:cNvPr id="324" name="Google Shape;324;p39"/>
          <p:cNvSpPr txBox="1"/>
          <p:nvPr/>
        </p:nvSpPr>
        <p:spPr>
          <a:xfrm>
            <a:off x="4646438" y="1274725"/>
            <a:ext cx="4246500" cy="5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accent2"/>
                </a:solidFill>
                <a:latin typeface="Merriweather"/>
                <a:ea typeface="Merriweather"/>
                <a:cs typeface="Merriweather"/>
                <a:sym typeface="Merriweather"/>
              </a:rPr>
              <a:t>...may look like this in a site visit.</a:t>
            </a:r>
            <a:endParaRPr sz="1800">
              <a:solidFill>
                <a:schemeClr val="accent2"/>
              </a:solidFill>
              <a:latin typeface="Merriweather"/>
              <a:ea typeface="Merriweather"/>
              <a:cs typeface="Merriweather"/>
              <a:sym typeface="Merriweather"/>
            </a:endParaRPr>
          </a:p>
        </p:txBody>
      </p:sp>
      <p:sp>
        <p:nvSpPr>
          <p:cNvPr id="325" name="Google Shape;325;p39"/>
          <p:cNvSpPr txBox="1"/>
          <p:nvPr/>
        </p:nvSpPr>
        <p:spPr>
          <a:xfrm>
            <a:off x="6942950" y="3766800"/>
            <a:ext cx="1979400" cy="5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erriweather"/>
                <a:ea typeface="Merriweather"/>
                <a:cs typeface="Merriweather"/>
                <a:sym typeface="Merriweather"/>
              </a:rPr>
              <a:t>Google Earth photo</a:t>
            </a:r>
            <a:endParaRPr>
              <a:latin typeface="Merriweather"/>
              <a:ea typeface="Merriweather"/>
              <a:cs typeface="Merriweather"/>
              <a:sym typeface="Merriweather"/>
            </a:endParaRPr>
          </a:p>
          <a:p>
            <a:pPr marL="0" lvl="0" indent="0" algn="l" rtl="0">
              <a:spcBef>
                <a:spcPts val="0"/>
              </a:spcBef>
              <a:spcAft>
                <a:spcPts val="0"/>
              </a:spcAft>
              <a:buNone/>
            </a:pPr>
            <a:r>
              <a:rPr lang="en" sz="1200">
                <a:latin typeface="Merriweather"/>
                <a:ea typeface="Merriweather"/>
                <a:cs typeface="Merriweather"/>
                <a:sym typeface="Merriweather"/>
              </a:rPr>
              <a:t>PC: Richard Cope</a:t>
            </a:r>
            <a:endParaRPr sz="1200">
              <a:latin typeface="Merriweather"/>
              <a:ea typeface="Merriweather"/>
              <a:cs typeface="Merriweather"/>
              <a:sym typeface="Merriweather"/>
            </a:endParaRPr>
          </a:p>
        </p:txBody>
      </p:sp>
      <p:sp>
        <p:nvSpPr>
          <p:cNvPr id="326" name="Google Shape;326;p39"/>
          <p:cNvSpPr txBox="1"/>
          <p:nvPr/>
        </p:nvSpPr>
        <p:spPr>
          <a:xfrm>
            <a:off x="2209800" y="2104175"/>
            <a:ext cx="666900" cy="38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erriweather"/>
                <a:ea typeface="Merriweather"/>
                <a:cs typeface="Merriweather"/>
                <a:sym typeface="Merriweather"/>
              </a:rPr>
              <a:t>25 m</a:t>
            </a:r>
            <a:endParaRPr>
              <a:latin typeface="Merriweather"/>
              <a:ea typeface="Merriweather"/>
              <a:cs typeface="Merriweather"/>
              <a:sym typeface="Merriweathe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000"/>
                                          </p:stCondLst>
                                        </p:cTn>
                                        <p:tgtEl>
                                          <p:spTgt spid="322"/>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1000"/>
                                          </p:stCondLst>
                                        </p:cTn>
                                        <p:tgtEl>
                                          <p:spTgt spid="325"/>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330"/>
        <p:cNvGrpSpPr/>
        <p:nvPr/>
      </p:nvGrpSpPr>
      <p:grpSpPr>
        <a:xfrm>
          <a:off x="0" y="0"/>
          <a:ext cx="0" cy="0"/>
          <a:chOff x="0" y="0"/>
          <a:chExt cx="0" cy="0"/>
        </a:xfrm>
      </p:grpSpPr>
      <p:sp>
        <p:nvSpPr>
          <p:cNvPr id="331" name="Google Shape;331;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Merriweather"/>
                <a:ea typeface="Merriweather"/>
                <a:cs typeface="Merriweather"/>
                <a:sym typeface="Merriweather"/>
              </a:rPr>
              <a:t>Season Data Summary</a:t>
            </a:r>
            <a:endParaRPr>
              <a:latin typeface="Merriweather"/>
              <a:ea typeface="Merriweather"/>
              <a:cs typeface="Merriweather"/>
              <a:sym typeface="Merriweather"/>
            </a:endParaRPr>
          </a:p>
        </p:txBody>
      </p:sp>
      <p:sp>
        <p:nvSpPr>
          <p:cNvPr id="332" name="Google Shape;332;p40"/>
          <p:cNvSpPr txBox="1"/>
          <p:nvPr/>
        </p:nvSpPr>
        <p:spPr>
          <a:xfrm>
            <a:off x="426250" y="3601575"/>
            <a:ext cx="1913100" cy="765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a:solidFill>
                  <a:schemeClr val="accent2"/>
                </a:solidFill>
                <a:latin typeface="Merriweather"/>
                <a:ea typeface="Merriweather"/>
                <a:cs typeface="Merriweather"/>
                <a:sym typeface="Merriweather"/>
              </a:rPr>
              <a:t>300 sites randomly selected from NWI</a:t>
            </a:r>
            <a:endParaRPr>
              <a:solidFill>
                <a:schemeClr val="accent2"/>
              </a:solidFill>
              <a:latin typeface="Merriweather"/>
              <a:ea typeface="Merriweather"/>
              <a:cs typeface="Merriweather"/>
              <a:sym typeface="Merriweather"/>
            </a:endParaRPr>
          </a:p>
        </p:txBody>
      </p:sp>
      <p:sp>
        <p:nvSpPr>
          <p:cNvPr id="333" name="Google Shape;333;p40"/>
          <p:cNvSpPr txBox="1"/>
          <p:nvPr/>
        </p:nvSpPr>
        <p:spPr>
          <a:xfrm>
            <a:off x="3615450" y="3567775"/>
            <a:ext cx="1913100" cy="765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a:solidFill>
                  <a:schemeClr val="accent2"/>
                </a:solidFill>
                <a:latin typeface="Merriweather"/>
                <a:ea typeface="Merriweather"/>
                <a:cs typeface="Merriweather"/>
                <a:sym typeface="Merriweather"/>
              </a:rPr>
              <a:t>29 sites visited</a:t>
            </a:r>
            <a:endParaRPr>
              <a:solidFill>
                <a:schemeClr val="accent2"/>
              </a:solidFill>
              <a:latin typeface="Merriweather"/>
              <a:ea typeface="Merriweather"/>
              <a:cs typeface="Merriweather"/>
              <a:sym typeface="Merriweather"/>
            </a:endParaRPr>
          </a:p>
          <a:p>
            <a:pPr marL="0" lvl="0" indent="0" algn="ctr" rtl="0">
              <a:lnSpc>
                <a:spcPct val="115000"/>
              </a:lnSpc>
              <a:spcBef>
                <a:spcPts val="0"/>
              </a:spcBef>
              <a:spcAft>
                <a:spcPts val="0"/>
              </a:spcAft>
              <a:buNone/>
            </a:pPr>
            <a:r>
              <a:rPr lang="en">
                <a:solidFill>
                  <a:schemeClr val="accent2"/>
                </a:solidFill>
                <a:latin typeface="Merriweather"/>
                <a:ea typeface="Merriweather"/>
                <a:cs typeface="Merriweather"/>
                <a:sym typeface="Merriweather"/>
              </a:rPr>
              <a:t>(12 targeted) </a:t>
            </a:r>
            <a:endParaRPr>
              <a:solidFill>
                <a:schemeClr val="accent2"/>
              </a:solidFill>
              <a:latin typeface="Merriweather"/>
              <a:ea typeface="Merriweather"/>
              <a:cs typeface="Merriweather"/>
              <a:sym typeface="Merriweather"/>
            </a:endParaRPr>
          </a:p>
        </p:txBody>
      </p:sp>
      <p:sp>
        <p:nvSpPr>
          <p:cNvPr id="334" name="Google Shape;334;p40"/>
          <p:cNvSpPr txBox="1"/>
          <p:nvPr/>
        </p:nvSpPr>
        <p:spPr>
          <a:xfrm>
            <a:off x="6560175" y="3567775"/>
            <a:ext cx="2109900" cy="7653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a:solidFill>
                  <a:schemeClr val="accent2"/>
                </a:solidFill>
                <a:latin typeface="Merriweather"/>
                <a:ea typeface="Merriweather"/>
                <a:cs typeface="Merriweather"/>
                <a:sym typeface="Merriweather"/>
              </a:rPr>
              <a:t>23 wetlands sampled</a:t>
            </a:r>
            <a:endParaRPr>
              <a:solidFill>
                <a:schemeClr val="accent2"/>
              </a:solidFill>
              <a:latin typeface="Merriweather"/>
              <a:ea typeface="Merriweather"/>
              <a:cs typeface="Merriweather"/>
              <a:sym typeface="Merriweather"/>
            </a:endParaRPr>
          </a:p>
          <a:p>
            <a:pPr marL="0" lvl="0" indent="0" algn="ctr" rtl="0">
              <a:lnSpc>
                <a:spcPct val="115000"/>
              </a:lnSpc>
              <a:spcBef>
                <a:spcPts val="0"/>
              </a:spcBef>
              <a:spcAft>
                <a:spcPts val="0"/>
              </a:spcAft>
              <a:buNone/>
            </a:pPr>
            <a:r>
              <a:rPr lang="en">
                <a:solidFill>
                  <a:srgbClr val="CC4125"/>
                </a:solidFill>
                <a:latin typeface="Merriweather"/>
                <a:ea typeface="Merriweather"/>
                <a:cs typeface="Merriweather"/>
                <a:sym typeface="Merriweather"/>
              </a:rPr>
              <a:t>6 sites rejected</a:t>
            </a:r>
            <a:endParaRPr>
              <a:solidFill>
                <a:srgbClr val="CC4125"/>
              </a:solidFill>
              <a:latin typeface="Merriweather"/>
              <a:ea typeface="Merriweather"/>
              <a:cs typeface="Merriweather"/>
              <a:sym typeface="Merriweather"/>
            </a:endParaRPr>
          </a:p>
        </p:txBody>
      </p:sp>
      <p:sp>
        <p:nvSpPr>
          <p:cNvPr id="335" name="Google Shape;335;p40"/>
          <p:cNvSpPr/>
          <p:nvPr/>
        </p:nvSpPr>
        <p:spPr>
          <a:xfrm>
            <a:off x="2686700" y="2184163"/>
            <a:ext cx="581400" cy="248700"/>
          </a:xfrm>
          <a:prstGeom prst="rightArrow">
            <a:avLst>
              <a:gd name="adj1" fmla="val 50000"/>
              <a:gd name="adj2" fmla="val 50000"/>
            </a:avLst>
          </a:prstGeom>
          <a:solidFill>
            <a:schemeClr val="accent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40"/>
          <p:cNvSpPr/>
          <p:nvPr/>
        </p:nvSpPr>
        <p:spPr>
          <a:xfrm>
            <a:off x="5774775" y="2184163"/>
            <a:ext cx="581400" cy="248700"/>
          </a:xfrm>
          <a:prstGeom prst="rightArrow">
            <a:avLst>
              <a:gd name="adj1" fmla="val 50000"/>
              <a:gd name="adj2" fmla="val 50000"/>
            </a:avLst>
          </a:prstGeom>
          <a:solidFill>
            <a:schemeClr val="accent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37" name="Google Shape;337;p40"/>
          <p:cNvPicPr preferRelativeResize="0"/>
          <p:nvPr/>
        </p:nvPicPr>
        <p:blipFill>
          <a:blip r:embed="rId3">
            <a:alphaModFix/>
          </a:blip>
          <a:stretch>
            <a:fillRect/>
          </a:stretch>
        </p:blipFill>
        <p:spPr>
          <a:xfrm>
            <a:off x="426252" y="1017732"/>
            <a:ext cx="2057699" cy="2581586"/>
          </a:xfrm>
          <a:prstGeom prst="rect">
            <a:avLst/>
          </a:prstGeom>
          <a:noFill/>
          <a:ln>
            <a:noFill/>
          </a:ln>
        </p:spPr>
      </p:pic>
      <p:pic>
        <p:nvPicPr>
          <p:cNvPr id="338" name="Google Shape;338;p40"/>
          <p:cNvPicPr preferRelativeResize="0"/>
          <p:nvPr/>
        </p:nvPicPr>
        <p:blipFill>
          <a:blip r:embed="rId4">
            <a:alphaModFix/>
          </a:blip>
          <a:stretch>
            <a:fillRect/>
          </a:stretch>
        </p:blipFill>
        <p:spPr>
          <a:xfrm>
            <a:off x="3555050" y="1017725"/>
            <a:ext cx="2033890" cy="2581599"/>
          </a:xfrm>
          <a:prstGeom prst="rect">
            <a:avLst/>
          </a:prstGeom>
          <a:noFill/>
          <a:ln>
            <a:noFill/>
          </a:ln>
        </p:spPr>
      </p:pic>
      <p:pic>
        <p:nvPicPr>
          <p:cNvPr id="339" name="Google Shape;339;p40"/>
          <p:cNvPicPr preferRelativeResize="0"/>
          <p:nvPr/>
        </p:nvPicPr>
        <p:blipFill>
          <a:blip r:embed="rId5">
            <a:alphaModFix/>
          </a:blip>
          <a:stretch>
            <a:fillRect/>
          </a:stretch>
        </p:blipFill>
        <p:spPr>
          <a:xfrm>
            <a:off x="6560175" y="1017725"/>
            <a:ext cx="2057700" cy="2583306"/>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Now what? </a:t>
            </a:r>
            <a:endParaRPr/>
          </a:p>
        </p:txBody>
      </p:sp>
      <p:sp>
        <p:nvSpPr>
          <p:cNvPr id="345" name="Google Shape;345;p41"/>
          <p:cNvSpPr txBox="1"/>
          <p:nvPr/>
        </p:nvSpPr>
        <p:spPr>
          <a:xfrm>
            <a:off x="898875" y="1188100"/>
            <a:ext cx="7590900" cy="311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Merriweather"/>
              <a:ea typeface="Merriweather"/>
              <a:cs typeface="Merriweather"/>
              <a:sym typeface="Merriweather"/>
            </a:endParaRPr>
          </a:p>
          <a:p>
            <a:pPr marL="0" lvl="0" indent="0" algn="l" rtl="0">
              <a:spcBef>
                <a:spcPts val="0"/>
              </a:spcBef>
              <a:spcAft>
                <a:spcPts val="0"/>
              </a:spcAft>
              <a:buNone/>
            </a:pPr>
            <a:r>
              <a:rPr lang="en">
                <a:solidFill>
                  <a:srgbClr val="FFFFFF"/>
                </a:solidFill>
                <a:latin typeface="Merriweather"/>
                <a:ea typeface="Merriweather"/>
                <a:cs typeface="Merriweather"/>
                <a:sym typeface="Merriweather"/>
              </a:rPr>
              <a:t>Currently….. Putting it all together!</a:t>
            </a:r>
            <a:endParaRPr>
              <a:solidFill>
                <a:srgbClr val="FFFFFF"/>
              </a:solidFill>
              <a:latin typeface="Merriweather"/>
              <a:ea typeface="Merriweather"/>
              <a:cs typeface="Merriweather"/>
              <a:sym typeface="Merriweather"/>
            </a:endParaRPr>
          </a:p>
          <a:p>
            <a:pPr marL="0" lvl="0" indent="0" algn="l" rtl="0">
              <a:spcBef>
                <a:spcPts val="0"/>
              </a:spcBef>
              <a:spcAft>
                <a:spcPts val="0"/>
              </a:spcAft>
              <a:buNone/>
            </a:pPr>
            <a:endParaRPr>
              <a:solidFill>
                <a:srgbClr val="FFFFFF"/>
              </a:solidFill>
              <a:latin typeface="Merriweather"/>
              <a:ea typeface="Merriweather"/>
              <a:cs typeface="Merriweather"/>
              <a:sym typeface="Merriweather"/>
            </a:endParaRPr>
          </a:p>
          <a:p>
            <a:pPr marL="0" lvl="0" indent="0" algn="l" rtl="0">
              <a:spcBef>
                <a:spcPts val="0"/>
              </a:spcBef>
              <a:spcAft>
                <a:spcPts val="0"/>
              </a:spcAft>
              <a:buNone/>
            </a:pPr>
            <a:endParaRPr>
              <a:solidFill>
                <a:srgbClr val="FFFFFF"/>
              </a:solidFill>
              <a:latin typeface="Merriweather"/>
              <a:ea typeface="Merriweather"/>
              <a:cs typeface="Merriweather"/>
              <a:sym typeface="Merriweather"/>
            </a:endParaRPr>
          </a:p>
          <a:p>
            <a:pPr marL="457200" lvl="0" indent="-317500" algn="l" rtl="0">
              <a:spcBef>
                <a:spcPts val="0"/>
              </a:spcBef>
              <a:spcAft>
                <a:spcPts val="0"/>
              </a:spcAft>
              <a:buClr>
                <a:srgbClr val="FFFFFF"/>
              </a:buClr>
              <a:buSzPts val="1400"/>
              <a:buFont typeface="Merriweather"/>
              <a:buChar char="●"/>
            </a:pPr>
            <a:r>
              <a:rPr lang="en">
                <a:solidFill>
                  <a:srgbClr val="FFFFFF"/>
                </a:solidFill>
                <a:latin typeface="Merriweather"/>
                <a:ea typeface="Merriweather"/>
                <a:cs typeface="Merriweather"/>
                <a:sym typeface="Merriweather"/>
              </a:rPr>
              <a:t>Entering and QC’ing all data</a:t>
            </a:r>
            <a:br>
              <a:rPr lang="en">
                <a:solidFill>
                  <a:srgbClr val="FFFFFF"/>
                </a:solidFill>
                <a:latin typeface="Merriweather"/>
                <a:ea typeface="Merriweather"/>
                <a:cs typeface="Merriweather"/>
                <a:sym typeface="Merriweather"/>
              </a:rPr>
            </a:br>
            <a:endParaRPr>
              <a:solidFill>
                <a:srgbClr val="FFFFFF"/>
              </a:solidFill>
              <a:latin typeface="Merriweather"/>
              <a:ea typeface="Merriweather"/>
              <a:cs typeface="Merriweather"/>
              <a:sym typeface="Merriweather"/>
            </a:endParaRPr>
          </a:p>
          <a:p>
            <a:pPr marL="457200" lvl="0" indent="-317500" algn="l" rtl="0">
              <a:spcBef>
                <a:spcPts val="0"/>
              </a:spcBef>
              <a:spcAft>
                <a:spcPts val="0"/>
              </a:spcAft>
              <a:buClr>
                <a:srgbClr val="FFFFFF"/>
              </a:buClr>
              <a:buSzPts val="1400"/>
              <a:buFont typeface="Merriweather"/>
              <a:buChar char="●"/>
            </a:pPr>
            <a:r>
              <a:rPr lang="en">
                <a:solidFill>
                  <a:srgbClr val="FFFFFF"/>
                </a:solidFill>
                <a:latin typeface="Merriweather"/>
                <a:ea typeface="Merriweather"/>
                <a:cs typeface="Merriweather"/>
                <a:sym typeface="Merriweather"/>
              </a:rPr>
              <a:t>Analyzing indicators</a:t>
            </a:r>
            <a:br>
              <a:rPr lang="en">
                <a:solidFill>
                  <a:srgbClr val="FFFFFF"/>
                </a:solidFill>
                <a:latin typeface="Merriweather"/>
                <a:ea typeface="Merriweather"/>
                <a:cs typeface="Merriweather"/>
                <a:sym typeface="Merriweather"/>
              </a:rPr>
            </a:br>
            <a:endParaRPr>
              <a:solidFill>
                <a:srgbClr val="FFFFFF"/>
              </a:solidFill>
              <a:latin typeface="Merriweather"/>
              <a:ea typeface="Merriweather"/>
              <a:cs typeface="Merriweather"/>
              <a:sym typeface="Merriweather"/>
            </a:endParaRPr>
          </a:p>
          <a:p>
            <a:pPr marL="457200" lvl="0" indent="-317500" algn="l" rtl="0">
              <a:spcBef>
                <a:spcPts val="0"/>
              </a:spcBef>
              <a:spcAft>
                <a:spcPts val="0"/>
              </a:spcAft>
              <a:buClr>
                <a:srgbClr val="FFFFFF"/>
              </a:buClr>
              <a:buSzPts val="1400"/>
              <a:buFont typeface="Merriweather"/>
              <a:buChar char="●"/>
            </a:pPr>
            <a:r>
              <a:rPr lang="en">
                <a:solidFill>
                  <a:srgbClr val="FFFFFF"/>
                </a:solidFill>
                <a:latin typeface="Merriweather"/>
                <a:ea typeface="Merriweather"/>
                <a:cs typeface="Merriweather"/>
                <a:sym typeface="Merriweather"/>
              </a:rPr>
              <a:t>Reviewing methods</a:t>
            </a:r>
            <a:br>
              <a:rPr lang="en">
                <a:solidFill>
                  <a:srgbClr val="FFFFFF"/>
                </a:solidFill>
                <a:latin typeface="Merriweather"/>
                <a:ea typeface="Merriweather"/>
                <a:cs typeface="Merriweather"/>
                <a:sym typeface="Merriweather"/>
              </a:rPr>
            </a:br>
            <a:endParaRPr>
              <a:solidFill>
                <a:srgbClr val="FFFFFF"/>
              </a:solidFill>
              <a:latin typeface="Merriweather"/>
              <a:ea typeface="Merriweather"/>
              <a:cs typeface="Merriweather"/>
              <a:sym typeface="Merriweather"/>
            </a:endParaRPr>
          </a:p>
          <a:p>
            <a:pPr marL="457200" lvl="0" indent="-317500" algn="l" rtl="0">
              <a:spcBef>
                <a:spcPts val="0"/>
              </a:spcBef>
              <a:spcAft>
                <a:spcPts val="0"/>
              </a:spcAft>
              <a:buClr>
                <a:srgbClr val="FFFFFF"/>
              </a:buClr>
              <a:buSzPts val="1400"/>
              <a:buFont typeface="Merriweather"/>
              <a:buChar char="●"/>
            </a:pPr>
            <a:r>
              <a:rPr lang="en">
                <a:solidFill>
                  <a:srgbClr val="FFFFFF"/>
                </a:solidFill>
                <a:latin typeface="Merriweather"/>
                <a:ea typeface="Merriweather"/>
                <a:cs typeface="Merriweather"/>
                <a:sym typeface="Merriweather"/>
              </a:rPr>
              <a:t>Revising protocol</a:t>
            </a:r>
            <a:br>
              <a:rPr lang="en">
                <a:solidFill>
                  <a:srgbClr val="FFFFFF"/>
                </a:solidFill>
                <a:latin typeface="Merriweather"/>
                <a:ea typeface="Merriweather"/>
                <a:cs typeface="Merriweather"/>
                <a:sym typeface="Merriweather"/>
              </a:rPr>
            </a:br>
            <a:endParaRPr>
              <a:solidFill>
                <a:srgbClr val="FFFFFF"/>
              </a:solidFill>
              <a:latin typeface="Merriweather"/>
              <a:ea typeface="Merriweather"/>
              <a:cs typeface="Merriweather"/>
              <a:sym typeface="Merriweather"/>
            </a:endParaRPr>
          </a:p>
          <a:p>
            <a:pPr marL="457200" lvl="0" indent="-317500" algn="l" rtl="0">
              <a:spcBef>
                <a:spcPts val="0"/>
              </a:spcBef>
              <a:spcAft>
                <a:spcPts val="0"/>
              </a:spcAft>
              <a:buClr>
                <a:srgbClr val="FFFFFF"/>
              </a:buClr>
              <a:buSzPts val="1400"/>
              <a:buFont typeface="Merriweather"/>
              <a:buChar char="●"/>
            </a:pPr>
            <a:r>
              <a:rPr lang="en">
                <a:solidFill>
                  <a:srgbClr val="FFFFFF"/>
                </a:solidFill>
                <a:latin typeface="Merriweather"/>
                <a:ea typeface="Merriweather"/>
                <a:cs typeface="Merriweather"/>
                <a:sym typeface="Merriweather"/>
              </a:rPr>
              <a:t>Update electronic data capture</a:t>
            </a:r>
            <a:endParaRPr>
              <a:solidFill>
                <a:srgbClr val="FFFFFF"/>
              </a:solidFill>
              <a:latin typeface="Merriweather"/>
              <a:ea typeface="Merriweather"/>
              <a:cs typeface="Merriweather"/>
              <a:sym typeface="Merriweather"/>
            </a:endParaRPr>
          </a:p>
        </p:txBody>
      </p:sp>
      <p:pic>
        <p:nvPicPr>
          <p:cNvPr id="346" name="Google Shape;346;p41"/>
          <p:cNvPicPr preferRelativeResize="0"/>
          <p:nvPr/>
        </p:nvPicPr>
        <p:blipFill>
          <a:blip r:embed="rId3">
            <a:alphaModFix/>
          </a:blip>
          <a:stretch>
            <a:fillRect/>
          </a:stretch>
        </p:blipFill>
        <p:spPr>
          <a:xfrm>
            <a:off x="4776900" y="20138"/>
            <a:ext cx="3827401" cy="5103222"/>
          </a:xfrm>
          <a:prstGeom prst="rect">
            <a:avLst/>
          </a:prstGeom>
          <a:noFill/>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42"/>
          <p:cNvSpPr/>
          <p:nvPr/>
        </p:nvSpPr>
        <p:spPr>
          <a:xfrm>
            <a:off x="-17325" y="0"/>
            <a:ext cx="91614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2" name="Google Shape;352;p42"/>
          <p:cNvPicPr preferRelativeResize="0"/>
          <p:nvPr/>
        </p:nvPicPr>
        <p:blipFill rotWithShape="1">
          <a:blip r:embed="rId3">
            <a:alphaModFix/>
          </a:blip>
          <a:srcRect t="21285" b="3712"/>
          <a:stretch/>
        </p:blipFill>
        <p:spPr>
          <a:xfrm>
            <a:off x="0" y="0"/>
            <a:ext cx="9143998" cy="5143499"/>
          </a:xfrm>
          <a:prstGeom prst="rect">
            <a:avLst/>
          </a:prstGeom>
          <a:noFill/>
          <a:ln>
            <a:noFill/>
          </a:ln>
        </p:spPr>
      </p:pic>
      <p:sp>
        <p:nvSpPr>
          <p:cNvPr id="353" name="Google Shape;353;p42"/>
          <p:cNvSpPr txBox="1">
            <a:spLocks noGrp="1"/>
          </p:cNvSpPr>
          <p:nvPr>
            <p:ph type="title"/>
          </p:nvPr>
        </p:nvSpPr>
        <p:spPr>
          <a:xfrm>
            <a:off x="575275" y="217750"/>
            <a:ext cx="2709000" cy="729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000000"/>
                </a:solidFill>
              </a:rPr>
              <a:t>  2020</a:t>
            </a:r>
            <a:endParaRPr sz="4800">
              <a:solidFill>
                <a:srgbClr val="000000"/>
              </a:solidFill>
            </a:endParaRPr>
          </a:p>
        </p:txBody>
      </p:sp>
      <p:sp>
        <p:nvSpPr>
          <p:cNvPr id="354" name="Google Shape;354;p42"/>
          <p:cNvSpPr txBox="1">
            <a:spLocks noGrp="1"/>
          </p:cNvSpPr>
          <p:nvPr>
            <p:ph type="body" idx="1"/>
          </p:nvPr>
        </p:nvSpPr>
        <p:spPr>
          <a:xfrm>
            <a:off x="3044925" y="546750"/>
            <a:ext cx="5868600" cy="2551200"/>
          </a:xfrm>
          <a:prstGeom prst="rect">
            <a:avLst/>
          </a:prstGeom>
          <a:solidFill>
            <a:srgbClr val="FFFFFF">
              <a:alpha val="43580"/>
            </a:srgbClr>
          </a:solidFill>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000000"/>
                </a:solidFill>
              </a:rPr>
              <a:t/>
            </a:r>
            <a:br>
              <a:rPr lang="en">
                <a:solidFill>
                  <a:srgbClr val="000000"/>
                </a:solidFill>
              </a:rPr>
            </a:br>
            <a:endParaRPr>
              <a:solidFill>
                <a:srgbClr val="000000"/>
              </a:solidFill>
            </a:endParaRPr>
          </a:p>
          <a:p>
            <a:pPr marL="457200" lvl="0" indent="0" algn="ctr" rtl="0">
              <a:spcBef>
                <a:spcPts val="0"/>
              </a:spcBef>
              <a:spcAft>
                <a:spcPts val="0"/>
              </a:spcAft>
              <a:buNone/>
            </a:pPr>
            <a:r>
              <a:rPr lang="en" sz="3000">
                <a:solidFill>
                  <a:srgbClr val="000000"/>
                </a:solidFill>
              </a:rPr>
              <a:t>Utah ◉ Nevada ◉ Colorado </a:t>
            </a:r>
            <a:endParaRPr sz="3000">
              <a:solidFill>
                <a:srgbClr val="000000"/>
              </a:solidFill>
            </a:endParaRPr>
          </a:p>
          <a:p>
            <a:pPr marL="457200" lvl="0" indent="0" algn="ctr" rtl="0">
              <a:spcBef>
                <a:spcPts val="0"/>
              </a:spcBef>
              <a:spcAft>
                <a:spcPts val="0"/>
              </a:spcAft>
              <a:buNone/>
            </a:pPr>
            <a:r>
              <a:rPr lang="en" sz="3000">
                <a:solidFill>
                  <a:srgbClr val="000000"/>
                </a:solidFill>
              </a:rPr>
              <a:t>Idaho ◉ Wyoming </a:t>
            </a:r>
            <a:endParaRPr sz="3000">
              <a:solidFill>
                <a:srgbClr val="000000"/>
              </a:solidFill>
            </a:endParaRPr>
          </a:p>
          <a:p>
            <a:pPr marL="457200" lvl="0" indent="0" algn="ctr" rtl="0">
              <a:spcBef>
                <a:spcPts val="0"/>
              </a:spcBef>
              <a:spcAft>
                <a:spcPts val="0"/>
              </a:spcAft>
              <a:buNone/>
            </a:pPr>
            <a:r>
              <a:rPr lang="en" sz="3000">
                <a:solidFill>
                  <a:srgbClr val="000000"/>
                </a:solidFill>
              </a:rPr>
              <a:t>Northern California</a:t>
            </a:r>
            <a:endParaRPr sz="3000">
              <a:solidFill>
                <a:srgbClr val="000000"/>
              </a:solidFill>
            </a:endParaRPr>
          </a:p>
          <a:p>
            <a:pPr marL="2286000" lvl="0" indent="457200" algn="l" rtl="0">
              <a:spcBef>
                <a:spcPts val="0"/>
              </a:spcBef>
              <a:spcAft>
                <a:spcPts val="0"/>
              </a:spcAft>
              <a:buNone/>
            </a:pPr>
            <a:endParaRPr sz="2400">
              <a:solidFill>
                <a:srgbClr val="000000"/>
              </a:solidFill>
            </a:endParaRPr>
          </a:p>
          <a:p>
            <a:pPr marL="914400" lvl="0" indent="0" algn="l" rtl="0">
              <a:spcBef>
                <a:spcPts val="0"/>
              </a:spcBef>
              <a:spcAft>
                <a:spcPts val="1600"/>
              </a:spcAft>
              <a:buNone/>
            </a:pPr>
            <a:endParaRPr sz="2400">
              <a:solidFill>
                <a:srgbClr val="000000"/>
              </a:solidFill>
            </a:endParaRPr>
          </a:p>
        </p:txBody>
      </p:sp>
      <p:pic>
        <p:nvPicPr>
          <p:cNvPr id="355" name="Google Shape;355;p42"/>
          <p:cNvPicPr preferRelativeResize="0"/>
          <p:nvPr/>
        </p:nvPicPr>
        <p:blipFill>
          <a:blip r:embed="rId4">
            <a:alphaModFix/>
          </a:blip>
          <a:stretch>
            <a:fillRect/>
          </a:stretch>
        </p:blipFill>
        <p:spPr>
          <a:xfrm>
            <a:off x="199500" y="1453425"/>
            <a:ext cx="2708999" cy="3287749"/>
          </a:xfrm>
          <a:prstGeom prst="rect">
            <a:avLst/>
          </a:prstGeom>
          <a:noFill/>
          <a:ln>
            <a:noFill/>
          </a:ln>
        </p:spPr>
      </p:pic>
      <p:pic>
        <p:nvPicPr>
          <p:cNvPr id="356" name="Google Shape;356;p42"/>
          <p:cNvPicPr preferRelativeResize="0"/>
          <p:nvPr/>
        </p:nvPicPr>
        <p:blipFill>
          <a:blip r:embed="rId5">
            <a:alphaModFix/>
          </a:blip>
          <a:stretch>
            <a:fillRect/>
          </a:stretch>
        </p:blipFill>
        <p:spPr>
          <a:xfrm>
            <a:off x="2425200" y="3358425"/>
            <a:ext cx="2276249" cy="1612475"/>
          </a:xfrm>
          <a:prstGeom prst="rect">
            <a:avLst/>
          </a:prstGeom>
          <a:noFill/>
          <a:ln>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43"/>
          <p:cNvPicPr preferRelativeResize="0"/>
          <p:nvPr/>
        </p:nvPicPr>
        <p:blipFill rotWithShape="1">
          <a:blip r:embed="rId3">
            <a:alphaModFix/>
          </a:blip>
          <a:srcRect l="7885" r="5369"/>
          <a:stretch/>
        </p:blipFill>
        <p:spPr>
          <a:xfrm>
            <a:off x="3195200" y="0"/>
            <a:ext cx="5948803" cy="5143499"/>
          </a:xfrm>
          <a:prstGeom prst="rect">
            <a:avLst/>
          </a:prstGeom>
          <a:noFill/>
          <a:ln>
            <a:noFill/>
          </a:ln>
        </p:spPr>
      </p:pic>
      <p:sp>
        <p:nvSpPr>
          <p:cNvPr id="362" name="Google Shape;362;p43"/>
          <p:cNvSpPr txBox="1">
            <a:spLocks noGrp="1"/>
          </p:cNvSpPr>
          <p:nvPr>
            <p:ph type="title"/>
          </p:nvPr>
        </p:nvSpPr>
        <p:spPr>
          <a:xfrm>
            <a:off x="311700" y="4536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Thank You!</a:t>
            </a:r>
            <a:endParaRPr/>
          </a:p>
        </p:txBody>
      </p:sp>
      <p:sp>
        <p:nvSpPr>
          <p:cNvPr id="363" name="Google Shape;363;p43"/>
          <p:cNvSpPr txBox="1">
            <a:spLocks noGrp="1"/>
          </p:cNvSpPr>
          <p:nvPr>
            <p:ph type="body" idx="1"/>
          </p:nvPr>
        </p:nvSpPr>
        <p:spPr>
          <a:xfrm>
            <a:off x="311700" y="1152475"/>
            <a:ext cx="30048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Tess Webb </a:t>
            </a:r>
            <a:endParaRPr sz="1400"/>
          </a:p>
          <a:p>
            <a:pPr marL="0" lvl="0" indent="0" algn="l" rtl="0">
              <a:lnSpc>
                <a:spcPct val="115000"/>
              </a:lnSpc>
              <a:spcBef>
                <a:spcPts val="0"/>
              </a:spcBef>
              <a:spcAft>
                <a:spcPts val="0"/>
              </a:spcAft>
              <a:buNone/>
            </a:pPr>
            <a:r>
              <a:rPr lang="en" sz="1400"/>
              <a:t>     </a:t>
            </a:r>
            <a:r>
              <a:rPr lang="en" sz="1400" i="1"/>
              <a:t>trwebb@blm.gov</a:t>
            </a:r>
            <a:endParaRPr sz="1400" i="1"/>
          </a:p>
          <a:p>
            <a:pPr marL="0" lvl="0" indent="0" algn="l" rtl="0">
              <a:spcBef>
                <a:spcPts val="0"/>
              </a:spcBef>
              <a:spcAft>
                <a:spcPts val="0"/>
              </a:spcAft>
              <a:buNone/>
            </a:pPr>
            <a:r>
              <a:rPr lang="en" sz="1400"/>
              <a:t>Justin Jimenez</a:t>
            </a:r>
            <a:endParaRPr sz="1400"/>
          </a:p>
          <a:p>
            <a:pPr marL="0" lvl="0" indent="0" algn="l" rtl="0">
              <a:lnSpc>
                <a:spcPct val="115000"/>
              </a:lnSpc>
              <a:spcBef>
                <a:spcPts val="0"/>
              </a:spcBef>
              <a:spcAft>
                <a:spcPts val="0"/>
              </a:spcAft>
              <a:buNone/>
            </a:pPr>
            <a:r>
              <a:rPr lang="en" sz="1400"/>
              <a:t>     jjimenez@blm.gov</a:t>
            </a:r>
            <a:br>
              <a:rPr lang="en" sz="1400"/>
            </a:br>
            <a:r>
              <a:rPr lang="en" sz="1400"/>
              <a:t>Joanna Lemly</a:t>
            </a:r>
            <a:endParaRPr sz="1400"/>
          </a:p>
          <a:p>
            <a:pPr marL="0" lvl="0" indent="0" algn="l" rtl="0">
              <a:lnSpc>
                <a:spcPct val="115000"/>
              </a:lnSpc>
              <a:spcBef>
                <a:spcPts val="0"/>
              </a:spcBef>
              <a:spcAft>
                <a:spcPts val="0"/>
              </a:spcAft>
              <a:buNone/>
            </a:pPr>
            <a:r>
              <a:rPr lang="en" sz="1400"/>
              <a:t>     </a:t>
            </a:r>
            <a:r>
              <a:rPr lang="en" sz="1400" i="1"/>
              <a:t>Joanna.Lemly@colostate.edu</a:t>
            </a:r>
            <a:endParaRPr sz="1400" i="1"/>
          </a:p>
          <a:p>
            <a:pPr marL="0" lvl="0" indent="0" algn="l" rtl="0">
              <a:lnSpc>
                <a:spcPct val="115000"/>
              </a:lnSpc>
              <a:spcBef>
                <a:spcPts val="0"/>
              </a:spcBef>
              <a:spcAft>
                <a:spcPts val="0"/>
              </a:spcAft>
              <a:buNone/>
            </a:pPr>
            <a:r>
              <a:rPr lang="en" sz="1400"/>
              <a:t>Melissa Dickard </a:t>
            </a:r>
            <a:br>
              <a:rPr lang="en" sz="1400"/>
            </a:br>
            <a:r>
              <a:rPr lang="en" sz="1400"/>
              <a:t>     </a:t>
            </a:r>
            <a:r>
              <a:rPr lang="en" sz="1400" i="1"/>
              <a:t>mdickard@blm.gov</a:t>
            </a:r>
            <a:endParaRPr sz="1400" i="1"/>
          </a:p>
          <a:p>
            <a:pPr marL="0" lvl="0" indent="0" algn="l" rtl="0">
              <a:lnSpc>
                <a:spcPct val="115000"/>
              </a:lnSpc>
              <a:spcBef>
                <a:spcPts val="0"/>
              </a:spcBef>
              <a:spcAft>
                <a:spcPts val="0"/>
              </a:spcAft>
              <a:buNone/>
            </a:pPr>
            <a:endParaRPr sz="1400"/>
          </a:p>
          <a:p>
            <a:pPr marL="0" lvl="0" indent="0" algn="l" rtl="0">
              <a:lnSpc>
                <a:spcPct val="115000"/>
              </a:lnSpc>
              <a:spcBef>
                <a:spcPts val="0"/>
              </a:spcBef>
              <a:spcAft>
                <a:spcPts val="0"/>
              </a:spcAft>
              <a:buNone/>
            </a:pPr>
            <a:endParaRPr sz="1400"/>
          </a:p>
        </p:txBody>
      </p:sp>
      <p:pic>
        <p:nvPicPr>
          <p:cNvPr id="364" name="Google Shape;364;p43"/>
          <p:cNvPicPr preferRelativeResize="0"/>
          <p:nvPr/>
        </p:nvPicPr>
        <p:blipFill>
          <a:blip r:embed="rId4">
            <a:alphaModFix/>
          </a:blip>
          <a:stretch>
            <a:fillRect/>
          </a:stretch>
        </p:blipFill>
        <p:spPr>
          <a:xfrm>
            <a:off x="311700" y="3779600"/>
            <a:ext cx="1225850" cy="1066500"/>
          </a:xfrm>
          <a:prstGeom prst="rect">
            <a:avLst/>
          </a:prstGeom>
          <a:noFill/>
          <a:ln>
            <a:noFill/>
          </a:ln>
        </p:spPr>
      </p:pic>
      <p:pic>
        <p:nvPicPr>
          <p:cNvPr id="365" name="Google Shape;365;p43"/>
          <p:cNvPicPr preferRelativeResize="0"/>
          <p:nvPr/>
        </p:nvPicPr>
        <p:blipFill>
          <a:blip r:embed="rId5">
            <a:alphaModFix/>
          </a:blip>
          <a:stretch>
            <a:fillRect/>
          </a:stretch>
        </p:blipFill>
        <p:spPr>
          <a:xfrm>
            <a:off x="1629125" y="3779600"/>
            <a:ext cx="1051574" cy="1066500"/>
          </a:xfrm>
          <a:prstGeom prst="rect">
            <a:avLst/>
          </a:prstGeom>
          <a:noFill/>
          <a:ln>
            <a:noFill/>
          </a:ln>
        </p:spPr>
      </p:pic>
      <p:sp>
        <p:nvSpPr>
          <p:cNvPr id="366" name="Google Shape;366;p43"/>
          <p:cNvSpPr txBox="1"/>
          <p:nvPr/>
        </p:nvSpPr>
        <p:spPr>
          <a:xfrm>
            <a:off x="585025" y="3423925"/>
            <a:ext cx="679200" cy="43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a:solidFill>
                  <a:schemeClr val="accent2"/>
                </a:solidFill>
                <a:latin typeface="Merriweather"/>
                <a:ea typeface="Merriweather"/>
                <a:cs typeface="Merriweather"/>
                <a:sym typeface="Merriweather"/>
              </a:rPr>
              <a:t>BLM</a:t>
            </a:r>
            <a:endParaRPr sz="1600">
              <a:solidFill>
                <a:schemeClr val="accent2"/>
              </a:solidFill>
              <a:latin typeface="Merriweather"/>
              <a:ea typeface="Merriweather"/>
              <a:cs typeface="Merriweather"/>
              <a:sym typeface="Merriweather"/>
            </a:endParaRPr>
          </a:p>
        </p:txBody>
      </p:sp>
      <p:sp>
        <p:nvSpPr>
          <p:cNvPr id="367" name="Google Shape;367;p43"/>
          <p:cNvSpPr txBox="1"/>
          <p:nvPr/>
        </p:nvSpPr>
        <p:spPr>
          <a:xfrm>
            <a:off x="1664113" y="3423925"/>
            <a:ext cx="981600" cy="355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a:solidFill>
                  <a:srgbClr val="FFFFFF"/>
                </a:solidFill>
                <a:latin typeface="Merriweather"/>
                <a:ea typeface="Merriweather"/>
                <a:cs typeface="Merriweather"/>
                <a:sym typeface="Merriweather"/>
              </a:rPr>
              <a:t>CNHP</a:t>
            </a:r>
            <a:endParaRPr sz="1600">
              <a:solidFill>
                <a:srgbClr val="FFFFFF"/>
              </a:solidFill>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21"/>
          <p:cNvSpPr txBox="1">
            <a:spLocks noGrp="1"/>
          </p:cNvSpPr>
          <p:nvPr>
            <p:ph type="title"/>
          </p:nvPr>
        </p:nvSpPr>
        <p:spPr>
          <a:xfrm>
            <a:off x="291875" y="406900"/>
            <a:ext cx="4813500" cy="1388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accent1"/>
                </a:solidFill>
                <a:latin typeface="Merriweather"/>
                <a:ea typeface="Merriweather"/>
                <a:cs typeface="Merriweather"/>
                <a:sym typeface="Merriweather"/>
              </a:rPr>
              <a:t>What is AIM?</a:t>
            </a:r>
            <a:endParaRPr>
              <a:solidFill>
                <a:schemeClr val="accent1"/>
              </a:solidFill>
              <a:latin typeface="Merriweather"/>
              <a:ea typeface="Merriweather"/>
              <a:cs typeface="Merriweather"/>
              <a:sym typeface="Merriweather"/>
            </a:endParaRPr>
          </a:p>
        </p:txBody>
      </p:sp>
      <p:sp>
        <p:nvSpPr>
          <p:cNvPr id="102" name="Google Shape;102;p21"/>
          <p:cNvSpPr txBox="1">
            <a:spLocks noGrp="1"/>
          </p:cNvSpPr>
          <p:nvPr>
            <p:ph type="body" idx="1"/>
          </p:nvPr>
        </p:nvSpPr>
        <p:spPr>
          <a:xfrm>
            <a:off x="291975" y="1854951"/>
            <a:ext cx="4813500" cy="2577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chemeClr val="accent2"/>
                </a:solidFill>
                <a:latin typeface="Merriweather"/>
                <a:ea typeface="Merriweather"/>
                <a:cs typeface="Merriweather"/>
                <a:sym typeface="Merriweather"/>
              </a:rPr>
              <a:t>The goal of the Assessment, Inventory, and Monitoring Strategy (AIM) is to reach across programs, jurisdictions, stakeholders, and agencies to provide standardized information to inform management decisions (Toevs et al 2011)</a:t>
            </a:r>
            <a:endParaRPr>
              <a:solidFill>
                <a:schemeClr val="accent2"/>
              </a:solidFill>
              <a:latin typeface="Merriweather"/>
              <a:ea typeface="Merriweather"/>
              <a:cs typeface="Merriweather"/>
              <a:sym typeface="Merriweather"/>
            </a:endParaRPr>
          </a:p>
        </p:txBody>
      </p:sp>
      <p:pic>
        <p:nvPicPr>
          <p:cNvPr id="103" name="Google Shape;103;p21"/>
          <p:cNvPicPr preferRelativeResize="0"/>
          <p:nvPr/>
        </p:nvPicPr>
        <p:blipFill>
          <a:blip r:embed="rId3">
            <a:alphaModFix/>
          </a:blip>
          <a:stretch>
            <a:fillRect/>
          </a:stretch>
        </p:blipFill>
        <p:spPr>
          <a:xfrm>
            <a:off x="5257875" y="152400"/>
            <a:ext cx="3629027" cy="4838702"/>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accent2"/>
                </a:solidFill>
                <a:latin typeface="Merriweather"/>
                <a:ea typeface="Merriweather"/>
                <a:cs typeface="Merriweather"/>
                <a:sym typeface="Merriweather"/>
              </a:rPr>
              <a:t>Key Principles of the AIM Strategy</a:t>
            </a:r>
            <a:endParaRPr>
              <a:solidFill>
                <a:schemeClr val="accent2"/>
              </a:solidFill>
              <a:latin typeface="Merriweather"/>
              <a:ea typeface="Merriweather"/>
              <a:cs typeface="Merriweather"/>
              <a:sym typeface="Merriweather"/>
            </a:endParaRPr>
          </a:p>
        </p:txBody>
      </p:sp>
      <p:sp>
        <p:nvSpPr>
          <p:cNvPr id="109" name="Google Shape;109;p22"/>
          <p:cNvSpPr txBox="1">
            <a:spLocks noGrp="1"/>
          </p:cNvSpPr>
          <p:nvPr>
            <p:ph type="body" idx="1"/>
          </p:nvPr>
        </p:nvSpPr>
        <p:spPr>
          <a:xfrm>
            <a:off x="311700" y="1176975"/>
            <a:ext cx="8065500" cy="359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accent2"/>
                </a:solidFill>
                <a:latin typeface="Merriweather"/>
                <a:ea typeface="Merriweather"/>
                <a:cs typeface="Merriweather"/>
                <a:sym typeface="Merriweather"/>
              </a:rPr>
              <a:t>5 key elements for collecting standardized &amp; defensible data</a:t>
            </a:r>
            <a:endParaRPr>
              <a:solidFill>
                <a:schemeClr val="accent2"/>
              </a:solidFill>
              <a:latin typeface="Merriweather"/>
              <a:ea typeface="Merriweather"/>
              <a:cs typeface="Merriweather"/>
              <a:sym typeface="Merriweather"/>
            </a:endParaRPr>
          </a:p>
          <a:p>
            <a:pPr marL="457200" lvl="0" indent="-342900" algn="l" rtl="0">
              <a:spcBef>
                <a:spcPts val="1600"/>
              </a:spcBef>
              <a:spcAft>
                <a:spcPts val="0"/>
              </a:spcAft>
              <a:buClr>
                <a:srgbClr val="A2C4C9"/>
              </a:buClr>
              <a:buSzPts val="1800"/>
              <a:buFont typeface="Merriweather"/>
              <a:buChar char="●"/>
            </a:pPr>
            <a:r>
              <a:rPr lang="en">
                <a:solidFill>
                  <a:srgbClr val="A2C4C9"/>
                </a:solidFill>
                <a:latin typeface="Merriweather"/>
                <a:ea typeface="Merriweather"/>
                <a:cs typeface="Merriweather"/>
                <a:sym typeface="Merriweather"/>
              </a:rPr>
              <a:t>Quantitative core indicators and methods</a:t>
            </a:r>
            <a:endParaRPr>
              <a:solidFill>
                <a:srgbClr val="A2C4C9"/>
              </a:solidFill>
              <a:latin typeface="Merriweather"/>
              <a:ea typeface="Merriweather"/>
              <a:cs typeface="Merriweather"/>
              <a:sym typeface="Merriweather"/>
            </a:endParaRPr>
          </a:p>
          <a:p>
            <a:pPr marL="914400" lvl="1" indent="-317500" algn="l" rtl="0">
              <a:spcBef>
                <a:spcPts val="0"/>
              </a:spcBef>
              <a:spcAft>
                <a:spcPts val="0"/>
              </a:spcAft>
              <a:buClr>
                <a:schemeClr val="dk1"/>
              </a:buClr>
              <a:buSzPts val="1400"/>
              <a:buFont typeface="Merriweather"/>
              <a:buChar char="○"/>
            </a:pPr>
            <a:r>
              <a:rPr lang="en">
                <a:solidFill>
                  <a:schemeClr val="dk1"/>
                </a:solidFill>
                <a:latin typeface="Merriweather"/>
                <a:ea typeface="Merriweather"/>
                <a:cs typeface="Merriweather"/>
                <a:sym typeface="Merriweather"/>
              </a:rPr>
              <a:t>What to measure and how to measure</a:t>
            </a:r>
            <a:endParaRPr>
              <a:solidFill>
                <a:schemeClr val="dk1"/>
              </a:solidFill>
              <a:latin typeface="Merriweather"/>
              <a:ea typeface="Merriweather"/>
              <a:cs typeface="Merriweather"/>
              <a:sym typeface="Merriweather"/>
            </a:endParaRPr>
          </a:p>
          <a:p>
            <a:pPr marL="457200" lvl="0" indent="-342900" algn="l" rtl="0">
              <a:spcBef>
                <a:spcPts val="0"/>
              </a:spcBef>
              <a:spcAft>
                <a:spcPts val="0"/>
              </a:spcAft>
              <a:buClr>
                <a:srgbClr val="A2C4C9"/>
              </a:buClr>
              <a:buSzPts val="1800"/>
              <a:buFont typeface="Merriweather"/>
              <a:buChar char="●"/>
            </a:pPr>
            <a:r>
              <a:rPr lang="en">
                <a:solidFill>
                  <a:srgbClr val="A2C4C9"/>
                </a:solidFill>
                <a:latin typeface="Merriweather"/>
                <a:ea typeface="Merriweather"/>
                <a:cs typeface="Merriweather"/>
                <a:sym typeface="Merriweather"/>
              </a:rPr>
              <a:t>Statistically valid sample designs</a:t>
            </a:r>
            <a:endParaRPr>
              <a:solidFill>
                <a:srgbClr val="A2C4C9"/>
              </a:solidFill>
              <a:latin typeface="Merriweather"/>
              <a:ea typeface="Merriweather"/>
              <a:cs typeface="Merriweather"/>
              <a:sym typeface="Merriweather"/>
            </a:endParaRPr>
          </a:p>
          <a:p>
            <a:pPr marL="914400" lvl="1" indent="-317500" algn="l" rtl="0">
              <a:spcBef>
                <a:spcPts val="0"/>
              </a:spcBef>
              <a:spcAft>
                <a:spcPts val="0"/>
              </a:spcAft>
              <a:buClr>
                <a:schemeClr val="dk1"/>
              </a:buClr>
              <a:buSzPts val="1400"/>
              <a:buFont typeface="Merriweather"/>
              <a:buChar char="○"/>
            </a:pPr>
            <a:r>
              <a:rPr lang="en">
                <a:solidFill>
                  <a:schemeClr val="dk1"/>
                </a:solidFill>
                <a:latin typeface="Merriweather"/>
                <a:ea typeface="Merriweather"/>
                <a:cs typeface="Merriweather"/>
                <a:sym typeface="Merriweather"/>
              </a:rPr>
              <a:t>Where and how to locate sample sites</a:t>
            </a:r>
            <a:endParaRPr>
              <a:solidFill>
                <a:schemeClr val="dk1"/>
              </a:solidFill>
              <a:latin typeface="Merriweather"/>
              <a:ea typeface="Merriweather"/>
              <a:cs typeface="Merriweather"/>
              <a:sym typeface="Merriweather"/>
            </a:endParaRPr>
          </a:p>
          <a:p>
            <a:pPr marL="457200" lvl="0" indent="-342900" algn="l" rtl="0">
              <a:spcBef>
                <a:spcPts val="0"/>
              </a:spcBef>
              <a:spcAft>
                <a:spcPts val="0"/>
              </a:spcAft>
              <a:buClr>
                <a:srgbClr val="A2C4C9"/>
              </a:buClr>
              <a:buSzPts val="1800"/>
              <a:buFont typeface="Merriweather"/>
              <a:buChar char="●"/>
            </a:pPr>
            <a:r>
              <a:rPr lang="en">
                <a:solidFill>
                  <a:srgbClr val="A2C4C9"/>
                </a:solidFill>
                <a:latin typeface="Merriweather"/>
                <a:ea typeface="Merriweather"/>
                <a:cs typeface="Merriweather"/>
                <a:sym typeface="Merriweather"/>
              </a:rPr>
              <a:t>Integration of remote sensing technologies</a:t>
            </a:r>
            <a:endParaRPr>
              <a:solidFill>
                <a:srgbClr val="A2C4C9"/>
              </a:solidFill>
              <a:latin typeface="Merriweather"/>
              <a:ea typeface="Merriweather"/>
              <a:cs typeface="Merriweather"/>
              <a:sym typeface="Merriweather"/>
            </a:endParaRPr>
          </a:p>
          <a:p>
            <a:pPr marL="914400" lvl="1" indent="-317500" algn="l" rtl="0">
              <a:spcBef>
                <a:spcPts val="0"/>
              </a:spcBef>
              <a:spcAft>
                <a:spcPts val="0"/>
              </a:spcAft>
              <a:buClr>
                <a:schemeClr val="dk1"/>
              </a:buClr>
              <a:buSzPts val="1400"/>
              <a:buFont typeface="Merriweather"/>
              <a:buChar char="○"/>
            </a:pPr>
            <a:r>
              <a:rPr lang="en">
                <a:solidFill>
                  <a:schemeClr val="dk1"/>
                </a:solidFill>
                <a:latin typeface="Merriweather"/>
                <a:ea typeface="Merriweather"/>
                <a:cs typeface="Merriweather"/>
                <a:sym typeface="Merriweather"/>
              </a:rPr>
              <a:t>How to obtain spatially explicit resource information</a:t>
            </a:r>
            <a:endParaRPr>
              <a:solidFill>
                <a:schemeClr val="dk1"/>
              </a:solidFill>
              <a:latin typeface="Merriweather"/>
              <a:ea typeface="Merriweather"/>
              <a:cs typeface="Merriweather"/>
              <a:sym typeface="Merriweather"/>
            </a:endParaRPr>
          </a:p>
          <a:p>
            <a:pPr marL="457200" lvl="0" indent="-342900" algn="l" rtl="0">
              <a:spcBef>
                <a:spcPts val="0"/>
              </a:spcBef>
              <a:spcAft>
                <a:spcPts val="0"/>
              </a:spcAft>
              <a:buClr>
                <a:srgbClr val="A2C4C9"/>
              </a:buClr>
              <a:buSzPts val="1800"/>
              <a:buFont typeface="Merriweather"/>
              <a:buChar char="●"/>
            </a:pPr>
            <a:r>
              <a:rPr lang="en">
                <a:solidFill>
                  <a:srgbClr val="A2C4C9"/>
                </a:solidFill>
                <a:latin typeface="Merriweather"/>
                <a:ea typeface="Merriweather"/>
                <a:cs typeface="Merriweather"/>
                <a:sym typeface="Merriweather"/>
              </a:rPr>
              <a:t>Data management plans</a:t>
            </a:r>
            <a:endParaRPr>
              <a:solidFill>
                <a:srgbClr val="A2C4C9"/>
              </a:solidFill>
              <a:latin typeface="Merriweather"/>
              <a:ea typeface="Merriweather"/>
              <a:cs typeface="Merriweather"/>
              <a:sym typeface="Merriweather"/>
            </a:endParaRPr>
          </a:p>
          <a:p>
            <a:pPr marL="914400" lvl="1" indent="-317500" algn="l" rtl="0">
              <a:spcBef>
                <a:spcPts val="0"/>
              </a:spcBef>
              <a:spcAft>
                <a:spcPts val="0"/>
              </a:spcAft>
              <a:buClr>
                <a:schemeClr val="dk1"/>
              </a:buClr>
              <a:buSzPts val="1400"/>
              <a:buFont typeface="Merriweather"/>
              <a:buChar char="○"/>
            </a:pPr>
            <a:r>
              <a:rPr lang="en">
                <a:solidFill>
                  <a:schemeClr val="dk1"/>
                </a:solidFill>
                <a:latin typeface="Merriweather"/>
                <a:ea typeface="Merriweather"/>
                <a:cs typeface="Merriweather"/>
                <a:sym typeface="Merriweather"/>
              </a:rPr>
              <a:t>Improve data quality, availability, and usability</a:t>
            </a:r>
            <a:endParaRPr>
              <a:solidFill>
                <a:schemeClr val="dk1"/>
              </a:solidFill>
              <a:latin typeface="Merriweather"/>
              <a:ea typeface="Merriweather"/>
              <a:cs typeface="Merriweather"/>
              <a:sym typeface="Merriweather"/>
            </a:endParaRPr>
          </a:p>
          <a:p>
            <a:pPr marL="457200" lvl="0" indent="-342900" algn="l" rtl="0">
              <a:spcBef>
                <a:spcPts val="0"/>
              </a:spcBef>
              <a:spcAft>
                <a:spcPts val="0"/>
              </a:spcAft>
              <a:buClr>
                <a:srgbClr val="A2C4C9"/>
              </a:buClr>
              <a:buSzPts val="1800"/>
              <a:buFont typeface="Merriweather"/>
              <a:buChar char="●"/>
            </a:pPr>
            <a:r>
              <a:rPr lang="en">
                <a:solidFill>
                  <a:srgbClr val="A2C4C9"/>
                </a:solidFill>
                <a:latin typeface="Merriweather"/>
                <a:ea typeface="Merriweather"/>
                <a:cs typeface="Merriweather"/>
                <a:sym typeface="Merriweather"/>
              </a:rPr>
              <a:t>Structured implementation</a:t>
            </a:r>
            <a:endParaRPr>
              <a:solidFill>
                <a:srgbClr val="A2C4C9"/>
              </a:solidFill>
              <a:latin typeface="Merriweather"/>
              <a:ea typeface="Merriweather"/>
              <a:cs typeface="Merriweather"/>
              <a:sym typeface="Merriweather"/>
            </a:endParaRPr>
          </a:p>
          <a:p>
            <a:pPr marL="914400" lvl="1" indent="-317500" algn="l" rtl="0">
              <a:spcBef>
                <a:spcPts val="0"/>
              </a:spcBef>
              <a:spcAft>
                <a:spcPts val="0"/>
              </a:spcAft>
              <a:buClr>
                <a:schemeClr val="dk1"/>
              </a:buClr>
              <a:buSzPts val="1400"/>
              <a:buFont typeface="Merriweather"/>
              <a:buChar char="○"/>
            </a:pPr>
            <a:r>
              <a:rPr lang="en">
                <a:solidFill>
                  <a:schemeClr val="dk1"/>
                </a:solidFill>
                <a:latin typeface="Merriweather"/>
                <a:ea typeface="Merriweather"/>
                <a:cs typeface="Merriweather"/>
                <a:sym typeface="Merriweather"/>
              </a:rPr>
              <a:t>Question driven approach</a:t>
            </a:r>
            <a:endParaRPr>
              <a:solidFill>
                <a:schemeClr val="dk1"/>
              </a:solidFill>
              <a:latin typeface="Merriweather"/>
              <a:ea typeface="Merriweather"/>
              <a:cs typeface="Merriweather"/>
              <a:sym typeface="Merriweather"/>
            </a:endParaRPr>
          </a:p>
          <a:p>
            <a:pPr marL="0" lvl="0" indent="0" algn="l" rtl="0">
              <a:spcBef>
                <a:spcPts val="1600"/>
              </a:spcBef>
              <a:spcAft>
                <a:spcPts val="1600"/>
              </a:spcAft>
              <a:buNone/>
            </a:pPr>
            <a:endParaRPr/>
          </a:p>
        </p:txBody>
      </p:sp>
      <p:pic>
        <p:nvPicPr>
          <p:cNvPr id="110" name="Google Shape;110;p22"/>
          <p:cNvPicPr preferRelativeResize="0"/>
          <p:nvPr/>
        </p:nvPicPr>
        <p:blipFill rotWithShape="1">
          <a:blip r:embed="rId3">
            <a:alphaModFix/>
          </a:blip>
          <a:srcRect l="24104"/>
          <a:stretch/>
        </p:blipFill>
        <p:spPr>
          <a:xfrm>
            <a:off x="6042075" y="2078175"/>
            <a:ext cx="3101928" cy="3065323"/>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3"/>
          <p:cNvSpPr txBox="1">
            <a:spLocks noGrp="1"/>
          </p:cNvSpPr>
          <p:nvPr>
            <p:ph type="title"/>
          </p:nvPr>
        </p:nvSpPr>
        <p:spPr>
          <a:xfrm>
            <a:off x="311700" y="2307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accent2"/>
                </a:solidFill>
              </a:rPr>
              <a:t>AIM Monitoring</a:t>
            </a:r>
            <a:endParaRPr>
              <a:solidFill>
                <a:schemeClr val="accent2"/>
              </a:solidFill>
            </a:endParaRPr>
          </a:p>
        </p:txBody>
      </p:sp>
      <p:sp>
        <p:nvSpPr>
          <p:cNvPr id="116" name="Google Shape;116;p23"/>
          <p:cNvSpPr txBox="1">
            <a:spLocks noGrp="1"/>
          </p:cNvSpPr>
          <p:nvPr>
            <p:ph type="body" idx="1"/>
          </p:nvPr>
        </p:nvSpPr>
        <p:spPr>
          <a:xfrm>
            <a:off x="311700" y="863550"/>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A2C4C9"/>
              </a:buClr>
              <a:buSzPts val="1800"/>
              <a:buChar char="●"/>
            </a:pPr>
            <a:r>
              <a:rPr lang="en" b="1">
                <a:solidFill>
                  <a:srgbClr val="A2C4C9"/>
                </a:solidFill>
              </a:rPr>
              <a:t>Probability-based monitoring: </a:t>
            </a:r>
            <a:endParaRPr b="1">
              <a:solidFill>
                <a:srgbClr val="A2C4C9"/>
              </a:solidFill>
            </a:endParaRPr>
          </a:p>
          <a:p>
            <a:pPr marL="457200" lvl="0" indent="0" algn="l" rtl="0">
              <a:spcBef>
                <a:spcPts val="0"/>
              </a:spcBef>
              <a:spcAft>
                <a:spcPts val="0"/>
              </a:spcAft>
              <a:buNone/>
            </a:pPr>
            <a:r>
              <a:rPr lang="en" sz="1600">
                <a:solidFill>
                  <a:schemeClr val="dk1"/>
                </a:solidFill>
              </a:rPr>
              <a:t>Measurements/estimation of condition and trends at </a:t>
            </a:r>
            <a:r>
              <a:rPr lang="en" sz="1600" b="1">
                <a:solidFill>
                  <a:schemeClr val="dk1"/>
                </a:solidFill>
              </a:rPr>
              <a:t>randomly selected sites</a:t>
            </a:r>
            <a:r>
              <a:rPr lang="en" sz="1600">
                <a:solidFill>
                  <a:schemeClr val="dk1"/>
                </a:solidFill>
              </a:rPr>
              <a:t> where every member of the target population has a known probability of being selected</a:t>
            </a:r>
            <a:endParaRPr sz="1600">
              <a:solidFill>
                <a:schemeClr val="dk1"/>
              </a:solidFill>
            </a:endParaRPr>
          </a:p>
          <a:p>
            <a:pPr marL="457200" lvl="0" indent="-342900" algn="l" rtl="0">
              <a:spcBef>
                <a:spcPts val="0"/>
              </a:spcBef>
              <a:spcAft>
                <a:spcPts val="0"/>
              </a:spcAft>
              <a:buClr>
                <a:srgbClr val="A2C4C9"/>
              </a:buClr>
              <a:buSzPts val="1800"/>
              <a:buChar char="●"/>
            </a:pPr>
            <a:r>
              <a:rPr lang="en" b="1">
                <a:solidFill>
                  <a:srgbClr val="A2C4C9"/>
                </a:solidFill>
              </a:rPr>
              <a:t>Targeted monitoring: </a:t>
            </a:r>
            <a:endParaRPr b="1">
              <a:solidFill>
                <a:srgbClr val="A2C4C9"/>
              </a:solidFill>
            </a:endParaRPr>
          </a:p>
          <a:p>
            <a:pPr marL="457200" lvl="0" indent="0" algn="l" rtl="0">
              <a:spcBef>
                <a:spcPts val="0"/>
              </a:spcBef>
              <a:spcAft>
                <a:spcPts val="0"/>
              </a:spcAft>
              <a:buNone/>
            </a:pPr>
            <a:r>
              <a:rPr lang="en" sz="1600">
                <a:solidFill>
                  <a:schemeClr val="dk1"/>
                </a:solidFill>
              </a:rPr>
              <a:t>Measurement/estimation of condition and trends at </a:t>
            </a:r>
            <a:r>
              <a:rPr lang="en" sz="1600" b="1">
                <a:solidFill>
                  <a:schemeClr val="dk1"/>
                </a:solidFill>
              </a:rPr>
              <a:t>deliberately selected sites</a:t>
            </a:r>
            <a:r>
              <a:rPr lang="en" sz="1600">
                <a:solidFill>
                  <a:schemeClr val="dk1"/>
                </a:solidFill>
              </a:rPr>
              <a:t>, often referred to as targeted sites</a:t>
            </a:r>
            <a:endParaRPr sz="1600">
              <a:solidFill>
                <a:schemeClr val="dk1"/>
              </a:solidFill>
            </a:endParaRPr>
          </a:p>
        </p:txBody>
      </p:sp>
      <p:pic>
        <p:nvPicPr>
          <p:cNvPr id="117" name="Google Shape;117;p23"/>
          <p:cNvPicPr preferRelativeResize="0"/>
          <p:nvPr/>
        </p:nvPicPr>
        <p:blipFill rotWithShape="1">
          <a:blip r:embed="rId3">
            <a:alphaModFix/>
          </a:blip>
          <a:srcRect t="20898"/>
          <a:stretch/>
        </p:blipFill>
        <p:spPr>
          <a:xfrm>
            <a:off x="0" y="3182950"/>
            <a:ext cx="9144006" cy="1960548"/>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pic>
        <p:nvPicPr>
          <p:cNvPr id="122" name="Google Shape;122;p24"/>
          <p:cNvPicPr preferRelativeResize="0"/>
          <p:nvPr/>
        </p:nvPicPr>
        <p:blipFill rotWithShape="1">
          <a:blip r:embed="rId3">
            <a:alphaModFix/>
          </a:blip>
          <a:srcRect l="7191" r="7191"/>
          <a:stretch/>
        </p:blipFill>
        <p:spPr>
          <a:xfrm>
            <a:off x="0" y="-1"/>
            <a:ext cx="4562574" cy="3980227"/>
          </a:xfrm>
          <a:prstGeom prst="rect">
            <a:avLst/>
          </a:prstGeom>
          <a:noFill/>
          <a:ln>
            <a:noFill/>
          </a:ln>
        </p:spPr>
      </p:pic>
      <p:sp>
        <p:nvSpPr>
          <p:cNvPr id="123" name="Google Shape;123;p24"/>
          <p:cNvSpPr txBox="1">
            <a:spLocks noGrp="1"/>
          </p:cNvSpPr>
          <p:nvPr>
            <p:ph type="title"/>
          </p:nvPr>
        </p:nvSpPr>
        <p:spPr>
          <a:xfrm>
            <a:off x="838350" y="4094725"/>
            <a:ext cx="7467300" cy="962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accent1"/>
                </a:solidFill>
                <a:latin typeface="Merriweather"/>
                <a:ea typeface="Merriweather"/>
                <a:cs typeface="Merriweather"/>
                <a:sym typeface="Merriweather"/>
              </a:rPr>
              <a:t>Terrestrial &amp; Lotic </a:t>
            </a:r>
            <a:r>
              <a:rPr lang="en">
                <a:solidFill>
                  <a:schemeClr val="accent1"/>
                </a:solidFill>
              </a:rPr>
              <a:t>AIM</a:t>
            </a:r>
            <a:endParaRPr>
              <a:solidFill>
                <a:schemeClr val="accent1"/>
              </a:solidFill>
              <a:latin typeface="Merriweather"/>
              <a:ea typeface="Merriweather"/>
              <a:cs typeface="Merriweather"/>
              <a:sym typeface="Merriweather"/>
            </a:endParaRPr>
          </a:p>
        </p:txBody>
      </p:sp>
      <p:pic>
        <p:nvPicPr>
          <p:cNvPr id="124" name="Google Shape;124;p24"/>
          <p:cNvPicPr preferRelativeResize="0"/>
          <p:nvPr/>
        </p:nvPicPr>
        <p:blipFill rotWithShape="1">
          <a:blip r:embed="rId4">
            <a:alphaModFix/>
          </a:blip>
          <a:srcRect r="16359"/>
          <a:stretch/>
        </p:blipFill>
        <p:spPr>
          <a:xfrm>
            <a:off x="4581150" y="1288"/>
            <a:ext cx="4562853" cy="3977638"/>
          </a:xfrm>
          <a:prstGeom prst="rect">
            <a:avLst/>
          </a:prstGeom>
          <a:noFill/>
          <a:ln>
            <a:noFill/>
          </a:ln>
        </p:spPr>
      </p:pic>
      <p:pic>
        <p:nvPicPr>
          <p:cNvPr id="125" name="Google Shape;125;p24"/>
          <p:cNvPicPr preferRelativeResize="0"/>
          <p:nvPr/>
        </p:nvPicPr>
        <p:blipFill rotWithShape="1">
          <a:blip r:embed="rId5">
            <a:alphaModFix/>
          </a:blip>
          <a:srcRect l="16114" b="16805"/>
          <a:stretch/>
        </p:blipFill>
        <p:spPr>
          <a:xfrm>
            <a:off x="4149916" y="0"/>
            <a:ext cx="4994083" cy="3980228"/>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p25"/>
          <p:cNvPicPr preferRelativeResize="0"/>
          <p:nvPr/>
        </p:nvPicPr>
        <p:blipFill rotWithShape="1">
          <a:blip r:embed="rId3">
            <a:alphaModFix/>
          </a:blip>
          <a:srcRect l="8038" r="8047"/>
          <a:stretch/>
        </p:blipFill>
        <p:spPr>
          <a:xfrm>
            <a:off x="3389000" y="0"/>
            <a:ext cx="5754897" cy="5143499"/>
          </a:xfrm>
          <a:prstGeom prst="rect">
            <a:avLst/>
          </a:prstGeom>
          <a:noFill/>
          <a:ln>
            <a:noFill/>
          </a:ln>
        </p:spPr>
      </p:pic>
      <p:sp>
        <p:nvSpPr>
          <p:cNvPr id="131" name="Google Shape;131;p25"/>
          <p:cNvSpPr txBox="1">
            <a:spLocks noGrp="1"/>
          </p:cNvSpPr>
          <p:nvPr>
            <p:ph type="title"/>
          </p:nvPr>
        </p:nvSpPr>
        <p:spPr>
          <a:xfrm>
            <a:off x="321825" y="694100"/>
            <a:ext cx="2143800" cy="3149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0">
                <a:latin typeface="Merriweather"/>
                <a:ea typeface="Merriweather"/>
                <a:cs typeface="Merriweather"/>
                <a:sym typeface="Merriweather"/>
              </a:rPr>
              <a:t>What about the systems where land and water meet?</a:t>
            </a:r>
            <a:endParaRPr b="0">
              <a:latin typeface="Merriweather"/>
              <a:ea typeface="Merriweather"/>
              <a:cs typeface="Merriweather"/>
              <a:sym typeface="Merriweather"/>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311700" y="343700"/>
            <a:ext cx="50064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DRAFT </a:t>
            </a:r>
            <a:br>
              <a:rPr lang="en"/>
            </a:br>
            <a:r>
              <a:rPr lang="en"/>
              <a:t>Lentic Monitoring Methods</a:t>
            </a:r>
            <a:endParaRPr/>
          </a:p>
        </p:txBody>
      </p:sp>
      <p:pic>
        <p:nvPicPr>
          <p:cNvPr id="137" name="Google Shape;137;p26"/>
          <p:cNvPicPr preferRelativeResize="0"/>
          <p:nvPr/>
        </p:nvPicPr>
        <p:blipFill rotWithShape="1">
          <a:blip r:embed="rId3">
            <a:alphaModFix/>
          </a:blip>
          <a:srcRect/>
          <a:stretch/>
        </p:blipFill>
        <p:spPr>
          <a:xfrm>
            <a:off x="5388950" y="343699"/>
            <a:ext cx="3443348" cy="4456097"/>
          </a:xfrm>
          <a:prstGeom prst="rect">
            <a:avLst/>
          </a:prstGeom>
          <a:noFill/>
          <a:ln w="9525" cap="flat" cmpd="sng">
            <a:solidFill>
              <a:srgbClr val="7F7F7F"/>
            </a:solidFill>
            <a:prstDash val="solid"/>
            <a:round/>
            <a:headEnd type="none" w="sm" len="sm"/>
            <a:tailEnd type="none" w="sm" len="sm"/>
          </a:ln>
        </p:spPr>
      </p:pic>
      <p:sp>
        <p:nvSpPr>
          <p:cNvPr id="138" name="Google Shape;138;p26"/>
          <p:cNvSpPr txBox="1">
            <a:spLocks noGrp="1"/>
          </p:cNvSpPr>
          <p:nvPr>
            <p:ph type="body" idx="1"/>
          </p:nvPr>
        </p:nvSpPr>
        <p:spPr>
          <a:xfrm>
            <a:off x="311700" y="1389675"/>
            <a:ext cx="3374700" cy="233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Developed through an interdisciplinary collaboration between:</a:t>
            </a:r>
            <a:endParaRPr/>
          </a:p>
          <a:p>
            <a:pPr marL="457200" lvl="0" indent="-304800" algn="l" rtl="0">
              <a:spcBef>
                <a:spcPts val="1600"/>
              </a:spcBef>
              <a:spcAft>
                <a:spcPts val="0"/>
              </a:spcAft>
              <a:buSzPts val="1200"/>
              <a:buChar char="●"/>
            </a:pPr>
            <a:r>
              <a:rPr lang="en"/>
              <a:t>BLM National Operations Center</a:t>
            </a:r>
            <a:endParaRPr/>
          </a:p>
          <a:p>
            <a:pPr marL="457200" lvl="0" indent="-304800" algn="l" rtl="0">
              <a:spcBef>
                <a:spcPts val="0"/>
              </a:spcBef>
              <a:spcAft>
                <a:spcPts val="0"/>
              </a:spcAft>
              <a:buSzPts val="1200"/>
              <a:buChar char="●"/>
            </a:pPr>
            <a:r>
              <a:rPr lang="en"/>
              <a:t>Colorado Natural Heritage Program at Colorado State University  </a:t>
            </a:r>
            <a:endParaRPr/>
          </a:p>
          <a:p>
            <a:pPr marL="457200" lvl="0" indent="-304800" algn="l" rtl="0">
              <a:spcBef>
                <a:spcPts val="0"/>
              </a:spcBef>
              <a:spcAft>
                <a:spcPts val="0"/>
              </a:spcAft>
              <a:buSzPts val="1200"/>
              <a:buChar char="●"/>
            </a:pPr>
            <a:r>
              <a:rPr lang="en"/>
              <a:t>U.S. Forest Service.</a:t>
            </a:r>
            <a:endParaRPr/>
          </a:p>
          <a:p>
            <a:pPr marL="0" lvl="0" indent="0" algn="l" rtl="0">
              <a:spcBef>
                <a:spcPts val="1600"/>
              </a:spcBef>
              <a:spcAft>
                <a:spcPts val="1600"/>
              </a:spcAft>
              <a:buNone/>
            </a:pPr>
            <a:endParaRPr/>
          </a:p>
        </p:txBody>
      </p:sp>
      <p:pic>
        <p:nvPicPr>
          <p:cNvPr id="139" name="Google Shape;139;p26"/>
          <p:cNvPicPr preferRelativeResize="0"/>
          <p:nvPr/>
        </p:nvPicPr>
        <p:blipFill>
          <a:blip r:embed="rId4">
            <a:alphaModFix/>
          </a:blip>
          <a:stretch>
            <a:fillRect/>
          </a:stretch>
        </p:blipFill>
        <p:spPr>
          <a:xfrm>
            <a:off x="4019138" y="3797249"/>
            <a:ext cx="856500" cy="931476"/>
          </a:xfrm>
          <a:prstGeom prst="rect">
            <a:avLst/>
          </a:prstGeom>
          <a:noFill/>
          <a:ln>
            <a:noFill/>
          </a:ln>
        </p:spPr>
      </p:pic>
      <p:pic>
        <p:nvPicPr>
          <p:cNvPr id="140" name="Google Shape;140;p26"/>
          <p:cNvPicPr preferRelativeResize="0"/>
          <p:nvPr/>
        </p:nvPicPr>
        <p:blipFill>
          <a:blip r:embed="rId5">
            <a:alphaModFix/>
          </a:blip>
          <a:stretch>
            <a:fillRect/>
          </a:stretch>
        </p:blipFill>
        <p:spPr>
          <a:xfrm>
            <a:off x="2938250" y="2814075"/>
            <a:ext cx="1051575" cy="914888"/>
          </a:xfrm>
          <a:prstGeom prst="rect">
            <a:avLst/>
          </a:prstGeom>
          <a:noFill/>
          <a:ln>
            <a:noFill/>
          </a:ln>
        </p:spPr>
      </p:pic>
      <p:pic>
        <p:nvPicPr>
          <p:cNvPr id="141" name="Google Shape;141;p26"/>
          <p:cNvPicPr preferRelativeResize="0"/>
          <p:nvPr/>
        </p:nvPicPr>
        <p:blipFill>
          <a:blip r:embed="rId6">
            <a:alphaModFix/>
          </a:blip>
          <a:stretch>
            <a:fillRect/>
          </a:stretch>
        </p:blipFill>
        <p:spPr>
          <a:xfrm>
            <a:off x="3921600" y="1747575"/>
            <a:ext cx="1051574" cy="106650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pic>
        <p:nvPicPr>
          <p:cNvPr id="146" name="Google Shape;146;p27"/>
          <p:cNvPicPr preferRelativeResize="0"/>
          <p:nvPr/>
        </p:nvPicPr>
        <p:blipFill>
          <a:blip r:embed="rId3">
            <a:alphaModFix/>
          </a:blip>
          <a:stretch>
            <a:fillRect/>
          </a:stretch>
        </p:blipFill>
        <p:spPr>
          <a:xfrm rot="-5400000">
            <a:off x="621324" y="-634751"/>
            <a:ext cx="2218777" cy="3488275"/>
          </a:xfrm>
          <a:prstGeom prst="rect">
            <a:avLst/>
          </a:prstGeom>
          <a:noFill/>
          <a:ln>
            <a:noFill/>
          </a:ln>
        </p:spPr>
      </p:pic>
      <p:pic>
        <p:nvPicPr>
          <p:cNvPr id="147" name="Google Shape;147;p27"/>
          <p:cNvPicPr preferRelativeResize="0"/>
          <p:nvPr/>
        </p:nvPicPr>
        <p:blipFill rotWithShape="1">
          <a:blip r:embed="rId4">
            <a:alphaModFix/>
          </a:blip>
          <a:srcRect t="23921" b="23916"/>
          <a:stretch/>
        </p:blipFill>
        <p:spPr>
          <a:xfrm>
            <a:off x="3496225" y="-2"/>
            <a:ext cx="5647774" cy="2209448"/>
          </a:xfrm>
          <a:prstGeom prst="rect">
            <a:avLst/>
          </a:prstGeom>
          <a:noFill/>
          <a:ln>
            <a:noFill/>
          </a:ln>
        </p:spPr>
      </p:pic>
      <p:sp>
        <p:nvSpPr>
          <p:cNvPr id="148" name="Google Shape;148;p27"/>
          <p:cNvSpPr txBox="1">
            <a:spLocks noGrp="1"/>
          </p:cNvSpPr>
          <p:nvPr>
            <p:ph type="title"/>
          </p:nvPr>
        </p:nvSpPr>
        <p:spPr>
          <a:xfrm>
            <a:off x="311700" y="2540450"/>
            <a:ext cx="3119700" cy="203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accent1"/>
                </a:solidFill>
              </a:rPr>
              <a:t>Lentic Systems</a:t>
            </a:r>
            <a:br>
              <a:rPr lang="en">
                <a:solidFill>
                  <a:schemeClr val="accent1"/>
                </a:solidFill>
              </a:rPr>
            </a:br>
            <a:r>
              <a:rPr lang="en">
                <a:solidFill>
                  <a:schemeClr val="accent1"/>
                </a:solidFill>
              </a:rPr>
              <a:t/>
            </a:r>
            <a:br>
              <a:rPr lang="en">
                <a:solidFill>
                  <a:schemeClr val="accent1"/>
                </a:solidFill>
              </a:rPr>
            </a:br>
            <a:r>
              <a:rPr lang="en" sz="1200" i="1">
                <a:solidFill>
                  <a:schemeClr val="accent1"/>
                </a:solidFill>
              </a:rPr>
              <a:t>Including wet meadows, riparian floodplains, springs, sloughs, fens</a:t>
            </a:r>
            <a:endParaRPr sz="1200" i="1">
              <a:solidFill>
                <a:schemeClr val="accent1"/>
              </a:solidFill>
              <a:latin typeface="Merriweather"/>
              <a:ea typeface="Merriweather"/>
              <a:cs typeface="Merriweather"/>
              <a:sym typeface="Merriweather"/>
            </a:endParaRPr>
          </a:p>
        </p:txBody>
      </p:sp>
      <p:sp>
        <p:nvSpPr>
          <p:cNvPr id="149" name="Google Shape;149;p27"/>
          <p:cNvSpPr txBox="1">
            <a:spLocks noGrp="1"/>
          </p:cNvSpPr>
          <p:nvPr>
            <p:ph type="body" idx="1"/>
          </p:nvPr>
        </p:nvSpPr>
        <p:spPr>
          <a:xfrm>
            <a:off x="3474850" y="2540500"/>
            <a:ext cx="5647800" cy="2036400"/>
          </a:xfrm>
          <a:prstGeom prst="rect">
            <a:avLst/>
          </a:prstGeom>
        </p:spPr>
        <p:txBody>
          <a:bodyPr spcFirstLastPara="1" wrap="square" lIns="91425" tIns="91425" rIns="91425" bIns="91425" anchor="t" anchorCtr="0">
            <a:noAutofit/>
          </a:bodyPr>
          <a:lstStyle/>
          <a:p>
            <a:pPr marL="457200" lvl="0" indent="-330200" algn="l" rtl="0">
              <a:lnSpc>
                <a:spcPct val="116000"/>
              </a:lnSpc>
              <a:spcBef>
                <a:spcPts val="0"/>
              </a:spcBef>
              <a:spcAft>
                <a:spcPts val="0"/>
              </a:spcAft>
              <a:buClr>
                <a:schemeClr val="accent2"/>
              </a:buClr>
              <a:buSzPts val="1600"/>
              <a:buFont typeface="Merriweather"/>
              <a:buChar char="●"/>
            </a:pPr>
            <a:r>
              <a:rPr lang="en" sz="1600">
                <a:solidFill>
                  <a:schemeClr val="accent2"/>
                </a:solidFill>
                <a:latin typeface="Merriweather"/>
                <a:ea typeface="Merriweather"/>
                <a:cs typeface="Merriweather"/>
                <a:sym typeface="Merriweather"/>
              </a:rPr>
              <a:t>Systems with </a:t>
            </a:r>
            <a:r>
              <a:rPr lang="en" sz="1600">
                <a:solidFill>
                  <a:schemeClr val="accent2"/>
                </a:solidFill>
              </a:rPr>
              <a:t>evidence of key lentic characteristics</a:t>
            </a:r>
            <a:r>
              <a:rPr lang="en" sz="1600">
                <a:solidFill>
                  <a:schemeClr val="accent2"/>
                </a:solidFill>
                <a:latin typeface="Merriweather"/>
                <a:ea typeface="Merriweather"/>
                <a:cs typeface="Merriweather"/>
                <a:sym typeface="Merriweather"/>
              </a:rPr>
              <a:t>.</a:t>
            </a:r>
            <a:endParaRPr sz="1600">
              <a:solidFill>
                <a:schemeClr val="accent2"/>
              </a:solidFill>
            </a:endParaRPr>
          </a:p>
          <a:p>
            <a:pPr marL="457200" lvl="0" indent="-330200" algn="l" rtl="0">
              <a:lnSpc>
                <a:spcPct val="116000"/>
              </a:lnSpc>
              <a:spcBef>
                <a:spcPts val="0"/>
              </a:spcBef>
              <a:spcAft>
                <a:spcPts val="0"/>
              </a:spcAft>
              <a:buClr>
                <a:schemeClr val="accent2"/>
              </a:buClr>
              <a:buSzPts val="1600"/>
              <a:buFont typeface="Merriweather"/>
              <a:buChar char="●"/>
            </a:pPr>
            <a:r>
              <a:rPr lang="en" sz="1600">
                <a:solidFill>
                  <a:schemeClr val="accent2"/>
                </a:solidFill>
                <a:latin typeface="Merriweather"/>
                <a:ea typeface="Merriweather"/>
                <a:cs typeface="Merriweather"/>
                <a:sym typeface="Merriweather"/>
              </a:rPr>
              <a:t>Support perennial vegetation.</a:t>
            </a:r>
            <a:endParaRPr sz="1600">
              <a:solidFill>
                <a:schemeClr val="accent2"/>
              </a:solidFill>
            </a:endParaRPr>
          </a:p>
          <a:p>
            <a:pPr marL="457200" lvl="0" indent="-330200" algn="l" rtl="0">
              <a:lnSpc>
                <a:spcPct val="116000"/>
              </a:lnSpc>
              <a:spcBef>
                <a:spcPts val="0"/>
              </a:spcBef>
              <a:spcAft>
                <a:spcPts val="0"/>
              </a:spcAft>
              <a:buClr>
                <a:schemeClr val="accent2"/>
              </a:buClr>
              <a:buSzPts val="1600"/>
              <a:buFont typeface="Merriweather"/>
              <a:buChar char="●"/>
            </a:pPr>
            <a:r>
              <a:rPr lang="en" sz="1600">
                <a:solidFill>
                  <a:schemeClr val="accent2"/>
                </a:solidFill>
              </a:rPr>
              <a:t>Areas with </a:t>
            </a:r>
            <a:r>
              <a:rPr lang="en" sz="1600">
                <a:solidFill>
                  <a:schemeClr val="accent2"/>
                </a:solidFill>
                <a:latin typeface="Merriweather"/>
                <a:ea typeface="Merriweather"/>
                <a:cs typeface="Merriweather"/>
                <a:sym typeface="Merriweather"/>
              </a:rPr>
              <a:t>water shallower than 50cm.</a:t>
            </a:r>
            <a:endParaRPr sz="4000" baseline="30000">
              <a:solidFill>
                <a:srgbClr val="3C5242"/>
              </a:solidFill>
              <a:latin typeface="Arial"/>
              <a:ea typeface="Arial"/>
              <a:cs typeface="Arial"/>
              <a:sym typeface="Arial"/>
            </a:endParaRPr>
          </a:p>
          <a:p>
            <a:pPr marL="457200" lvl="0" indent="-330200" algn="l" rtl="0">
              <a:lnSpc>
                <a:spcPct val="116000"/>
              </a:lnSpc>
              <a:spcBef>
                <a:spcPts val="0"/>
              </a:spcBef>
              <a:spcAft>
                <a:spcPts val="0"/>
              </a:spcAft>
              <a:buClr>
                <a:schemeClr val="accent2"/>
              </a:buClr>
              <a:buSzPts val="1600"/>
              <a:buChar char="●"/>
            </a:pPr>
            <a:r>
              <a:rPr lang="en" sz="1600">
                <a:solidFill>
                  <a:schemeClr val="accent2"/>
                </a:solidFill>
              </a:rPr>
              <a:t>Minimum size: 300 m2</a:t>
            </a:r>
            <a:endParaRPr sz="1600">
              <a:solidFill>
                <a:schemeClr val="accent2"/>
              </a:solidFill>
            </a:endParaRPr>
          </a:p>
          <a:p>
            <a:pPr marL="457200" lvl="0" indent="0" algn="l" rtl="0">
              <a:lnSpc>
                <a:spcPct val="116000"/>
              </a:lnSpc>
              <a:spcBef>
                <a:spcPts val="0"/>
              </a:spcBef>
              <a:spcAft>
                <a:spcPts val="0"/>
              </a:spcAft>
              <a:buNone/>
            </a:pPr>
            <a:endParaRPr sz="1600">
              <a:solidFill>
                <a:schemeClr val="accent2"/>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imple Dark">
  <a:themeElements>
    <a:clrScheme name="Simple Dark">
      <a:dk1>
        <a:srgbClr val="FFFFFF"/>
      </a:dk1>
      <a:lt1>
        <a:srgbClr val="212121"/>
      </a:lt1>
      <a:dk2>
        <a:srgbClr val="303030"/>
      </a:dk2>
      <a:lt2>
        <a:srgbClr val="ADADAD"/>
      </a:lt2>
      <a:accent1>
        <a:srgbClr val="A2C4C9"/>
      </a:accent1>
      <a:accent2>
        <a:srgbClr val="EEEEEE"/>
      </a:accent2>
      <a:accent3>
        <a:srgbClr val="78909C"/>
      </a:accent3>
      <a:accent4>
        <a:srgbClr val="FFAB40"/>
      </a:accent4>
      <a:accent5>
        <a:srgbClr val="5A7B63"/>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1340</Words>
  <Application>Microsoft Office PowerPoint</Application>
  <PresentationFormat>On-screen Show (16:9)</PresentationFormat>
  <Paragraphs>261</Paragraphs>
  <Slides>25</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Noto Sans Symbols</vt:lpstr>
      <vt:lpstr>Calibri</vt:lpstr>
      <vt:lpstr>Merriweather</vt:lpstr>
      <vt:lpstr>Nunito</vt:lpstr>
      <vt:lpstr>Simple Dark</vt:lpstr>
      <vt:lpstr>AIM National Aquatic Monitoring Framework:  Lentic Monitoring Methods</vt:lpstr>
      <vt:lpstr>Overview</vt:lpstr>
      <vt:lpstr>What is AIM?</vt:lpstr>
      <vt:lpstr>Key Principles of the AIM Strategy</vt:lpstr>
      <vt:lpstr>AIM Monitoring</vt:lpstr>
      <vt:lpstr>Terrestrial &amp; Lotic AIM</vt:lpstr>
      <vt:lpstr>What about the systems where land and water meet?</vt:lpstr>
      <vt:lpstr>DRAFT  Lentic Monitoring Methods</vt:lpstr>
      <vt:lpstr>Lentic Systems  Including wet meadows, riparian floodplains, springs, sloughs, fens</vt:lpstr>
      <vt:lpstr>Lentic Monitoring: Plot Layouts</vt:lpstr>
      <vt:lpstr>Key Characteristics </vt:lpstr>
      <vt:lpstr>Lentic Monitoring: Indicators</vt:lpstr>
      <vt:lpstr> Core Vegetation Protocol</vt:lpstr>
      <vt:lpstr>Soil &amp; Hydrology Covariates </vt:lpstr>
      <vt:lpstr>Annual Use Monitoring</vt:lpstr>
      <vt:lpstr>Hummocks</vt:lpstr>
      <vt:lpstr>Human Stressor Index</vt:lpstr>
      <vt:lpstr>Summer 2019: Pilot Testing</vt:lpstr>
      <vt:lpstr>Site Selection </vt:lpstr>
      <vt:lpstr>Rejection  Criteria</vt:lpstr>
      <vt:lpstr>Developing Rejection Criteria</vt:lpstr>
      <vt:lpstr>Season Data Summary</vt:lpstr>
      <vt:lpstr>Now what? </vt:lpstr>
      <vt:lpstr>  2020</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AIM National Aquatic Monitoring Framework:  Lentic Monitoring Methods</dc:title>
  <dc:creator>Webb, Tess R</dc:creator>
  <cp:lastModifiedBy>Webb, Tess R</cp:lastModifiedBy>
  <cp:revision>2</cp:revision>
  <dcterms:modified xsi:type="dcterms:W3CDTF">2019-11-20T17:50:29Z</dcterms:modified>
</cp:coreProperties>
</file>